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8923E8E-9C00-4ED3-8849-2F282CF4FC94}" type="datetimeFigureOut">
              <a:rPr lang="id-ID" smtClean="0"/>
              <a:t>16/12/2013</a:t>
            </a:fld>
            <a:endParaRPr lang="id-ID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36A3624-E9D3-4F93-9AA0-1F68E08DB179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923E8E-9C00-4ED3-8849-2F282CF4FC94}" type="datetimeFigureOut">
              <a:rPr lang="id-ID" smtClean="0"/>
              <a:t>16/12/2013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6A3624-E9D3-4F93-9AA0-1F68E08DB179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8923E8E-9C00-4ED3-8849-2F282CF4FC94}" type="datetimeFigureOut">
              <a:rPr lang="id-ID" smtClean="0"/>
              <a:t>16/12/2013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36A3624-E9D3-4F93-9AA0-1F68E08DB179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923E8E-9C00-4ED3-8849-2F282CF4FC94}" type="datetimeFigureOut">
              <a:rPr lang="id-ID" smtClean="0"/>
              <a:t>16/12/2013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6A3624-E9D3-4F93-9AA0-1F68E08DB179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8923E8E-9C00-4ED3-8849-2F282CF4FC94}" type="datetimeFigureOut">
              <a:rPr lang="id-ID" smtClean="0"/>
              <a:t>16/12/2013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36A3624-E9D3-4F93-9AA0-1F68E08DB179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923E8E-9C00-4ED3-8849-2F282CF4FC94}" type="datetimeFigureOut">
              <a:rPr lang="id-ID" smtClean="0"/>
              <a:t>16/12/2013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6A3624-E9D3-4F93-9AA0-1F68E08DB179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923E8E-9C00-4ED3-8849-2F282CF4FC94}" type="datetimeFigureOut">
              <a:rPr lang="id-ID" smtClean="0"/>
              <a:t>16/12/2013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6A3624-E9D3-4F93-9AA0-1F68E08DB179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923E8E-9C00-4ED3-8849-2F282CF4FC94}" type="datetimeFigureOut">
              <a:rPr lang="id-ID" smtClean="0"/>
              <a:t>16/12/2013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6A3624-E9D3-4F93-9AA0-1F68E08DB179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8923E8E-9C00-4ED3-8849-2F282CF4FC94}" type="datetimeFigureOut">
              <a:rPr lang="id-ID" smtClean="0"/>
              <a:t>16/12/2013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6A3624-E9D3-4F93-9AA0-1F68E08DB179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923E8E-9C00-4ED3-8849-2F282CF4FC94}" type="datetimeFigureOut">
              <a:rPr lang="id-ID" smtClean="0"/>
              <a:t>16/12/2013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6A3624-E9D3-4F93-9AA0-1F68E08DB179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923E8E-9C00-4ED3-8849-2F282CF4FC94}" type="datetimeFigureOut">
              <a:rPr lang="id-ID" smtClean="0"/>
              <a:t>16/12/2013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6A3624-E9D3-4F93-9AA0-1F68E08DB179}" type="slidenum">
              <a:rPr lang="id-ID" smtClean="0"/>
              <a:t>‹#›</a:t>
            </a:fld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8923E8E-9C00-4ED3-8849-2F282CF4FC94}" type="datetimeFigureOut">
              <a:rPr lang="id-ID" smtClean="0"/>
              <a:t>16/12/2013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36A3624-E9D3-4F93-9AA0-1F68E08DB179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4612" y="533400"/>
            <a:ext cx="6429388" cy="2868168"/>
          </a:xfrm>
        </p:spPr>
        <p:txBody>
          <a:bodyPr/>
          <a:lstStyle/>
          <a:p>
            <a:r>
              <a:rPr lang="en-US" sz="4800" dirty="0" smtClean="0"/>
              <a:t>EVALUASI METODE DALAM DAMAGE ASSESSMENT</a:t>
            </a:r>
            <a:endParaRPr lang="id-ID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0364" y="5072074"/>
            <a:ext cx="5789590" cy="1101248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PERTEMUAN 13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MK PENILAIAN KERUSAKAN EKONOMI SDAL</a:t>
            </a:r>
            <a:endParaRPr lang="id-ID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1066800"/>
          </a:xfrm>
          <a:noFill/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Added or Averted Cost Method</a:t>
            </a:r>
            <a:br>
              <a:rPr lang="en-US" sz="32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32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n-US" sz="32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Metode</a:t>
            </a:r>
            <a:r>
              <a:rPr lang="en-US" sz="32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Biaya</a:t>
            </a:r>
            <a:r>
              <a:rPr lang="en-US" sz="32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Tambahan</a:t>
            </a:r>
            <a:r>
              <a:rPr lang="en-US" sz="32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en-US" sz="32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6553200" cy="5257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Kerusakan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menyebabkan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penambahan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biaya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pemanfaat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sdal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terkena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dampak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kerusakan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Penambahan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biaya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merepresentasikan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pengukuran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kehilangan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sosial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Exp: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pencemaran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minyak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menyebabkan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penutupan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sementara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pelabuhan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jalur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transportasi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pelayaran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komersial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pembersihan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kasus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penambahan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biaya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transportasi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laut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krn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adanya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delay shipping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digunakan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pengukuran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economic damage.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Data yang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digunakan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biaya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aktivitas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terganggu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sebelum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sesudah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injury.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Jika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data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ada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digunakan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estimasi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umum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biaya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setiap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satuan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waktu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operasional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kapal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komersial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 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1" y="41910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1600200"/>
            <a:ext cx="2438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121664"/>
          </a:xfrm>
          <a:noFill/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Added or Averted Cost Method</a:t>
            </a:r>
            <a:br>
              <a:rPr lang="en-US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n-US" sz="36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Metode</a:t>
            </a:r>
            <a:r>
              <a:rPr lang="en-US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Biaya</a:t>
            </a:r>
            <a:r>
              <a:rPr lang="en-US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Tambahan</a:t>
            </a:r>
            <a:r>
              <a:rPr lang="en-US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): Exp</a:t>
            </a:r>
            <a:endParaRPr lang="en-US" sz="36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6096000" cy="4845840"/>
          </a:xfrm>
          <a:solidFill>
            <a:schemeClr val="tx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Exp:  air </a:t>
            </a:r>
            <a:r>
              <a:rPr lang="en-US" dirty="0" err="1" smtClean="0">
                <a:solidFill>
                  <a:schemeClr val="bg1"/>
                </a:solidFill>
              </a:rPr>
              <a:t>bawah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tanah</a:t>
            </a:r>
            <a:r>
              <a:rPr lang="en-US" dirty="0" smtClean="0">
                <a:solidFill>
                  <a:schemeClr val="bg1"/>
                </a:solidFill>
              </a:rPr>
              <a:t>  yang </a:t>
            </a:r>
            <a:r>
              <a:rPr lang="en-US" dirty="0" err="1" smtClean="0">
                <a:solidFill>
                  <a:schemeClr val="bg1"/>
                </a:solidFill>
              </a:rPr>
              <a:t>terkontaminasi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dapat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dilihat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biaya</a:t>
            </a:r>
            <a:r>
              <a:rPr lang="en-US" dirty="0" smtClean="0">
                <a:solidFill>
                  <a:schemeClr val="bg1"/>
                </a:solidFill>
              </a:rPr>
              <a:t> air </a:t>
            </a:r>
            <a:r>
              <a:rPr lang="en-US" dirty="0" err="1" smtClean="0">
                <a:solidFill>
                  <a:schemeClr val="bg1"/>
                </a:solidFill>
              </a:rPr>
              <a:t>bersih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air </a:t>
            </a:r>
            <a:r>
              <a:rPr lang="en-US" dirty="0" err="1" smtClean="0">
                <a:solidFill>
                  <a:schemeClr val="bg1"/>
                </a:solidFill>
              </a:rPr>
              <a:t>botolan</a:t>
            </a:r>
            <a:r>
              <a:rPr lang="en-US" dirty="0" smtClean="0">
                <a:solidFill>
                  <a:schemeClr val="bg1"/>
                </a:solidFill>
              </a:rPr>
              <a:t> , yang </a:t>
            </a:r>
            <a:r>
              <a:rPr lang="en-US" dirty="0" err="1" smtClean="0">
                <a:solidFill>
                  <a:schemeClr val="bg1"/>
                </a:solidFill>
              </a:rPr>
              <a:t>digunakan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untuk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melihat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perubahan</a:t>
            </a:r>
            <a:r>
              <a:rPr lang="en-US" dirty="0" smtClean="0">
                <a:solidFill>
                  <a:schemeClr val="bg1"/>
                </a:solidFill>
              </a:rPr>
              <a:t> demand </a:t>
            </a:r>
            <a:r>
              <a:rPr lang="en-US" dirty="0" err="1" smtClean="0">
                <a:solidFill>
                  <a:schemeClr val="bg1"/>
                </a:solidFill>
              </a:rPr>
              <a:t>dari</a:t>
            </a:r>
            <a:r>
              <a:rPr lang="en-US" dirty="0" smtClean="0">
                <a:solidFill>
                  <a:schemeClr val="bg1"/>
                </a:solidFill>
              </a:rPr>
              <a:t> air </a:t>
            </a:r>
            <a:r>
              <a:rPr lang="en-US" dirty="0" err="1" smtClean="0">
                <a:solidFill>
                  <a:schemeClr val="bg1"/>
                </a:solidFill>
              </a:rPr>
              <a:t>keran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</a:t>
            </a:r>
            <a:r>
              <a:rPr lang="en-US" dirty="0" smtClean="0">
                <a:solidFill>
                  <a:schemeClr val="bg1"/>
                </a:solidFill>
              </a:rPr>
              <a:t> air </a:t>
            </a:r>
            <a:r>
              <a:rPr lang="en-US" dirty="0" err="1" smtClean="0">
                <a:solidFill>
                  <a:schemeClr val="bg1"/>
                </a:solidFill>
              </a:rPr>
              <a:t>botol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misalnya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nilainya</a:t>
            </a:r>
            <a:r>
              <a:rPr lang="en-US" dirty="0" smtClean="0">
                <a:solidFill>
                  <a:schemeClr val="bg1"/>
                </a:solidFill>
              </a:rPr>
              <a:t> 200000/household/</a:t>
            </a:r>
            <a:r>
              <a:rPr lang="en-US" dirty="0" err="1" smtClean="0">
                <a:solidFill>
                  <a:schemeClr val="bg1"/>
                </a:solidFill>
              </a:rPr>
              <a:t>bulan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en-US" dirty="0" err="1" smtClean="0">
                <a:solidFill>
                  <a:schemeClr val="bg1"/>
                </a:solidFill>
              </a:rPr>
              <a:t>Jika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jumlah</a:t>
            </a:r>
            <a:r>
              <a:rPr lang="en-US" dirty="0" smtClean="0">
                <a:solidFill>
                  <a:schemeClr val="bg1"/>
                </a:solidFill>
              </a:rPr>
              <a:t> household yang </a:t>
            </a:r>
            <a:r>
              <a:rPr lang="en-US" dirty="0" err="1" smtClean="0">
                <a:solidFill>
                  <a:schemeClr val="bg1"/>
                </a:solidFill>
              </a:rPr>
              <a:t>terkena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dampak</a:t>
            </a:r>
            <a:r>
              <a:rPr lang="en-US" dirty="0" smtClean="0">
                <a:solidFill>
                  <a:schemeClr val="bg1"/>
                </a:solidFill>
              </a:rPr>
              <a:t> 2000,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bulan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lamanya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dampak</a:t>
            </a:r>
            <a:r>
              <a:rPr lang="en-US" dirty="0" smtClean="0">
                <a:solidFill>
                  <a:schemeClr val="bg1"/>
                </a:solidFill>
              </a:rPr>
              <a:t> 10 </a:t>
            </a:r>
            <a:r>
              <a:rPr lang="en-US" dirty="0" err="1" smtClean="0">
                <a:solidFill>
                  <a:schemeClr val="bg1"/>
                </a:solidFill>
              </a:rPr>
              <a:t>bulan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maka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kompensasinya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adalah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sebesar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Rp</a:t>
            </a:r>
            <a:r>
              <a:rPr lang="en-US" dirty="0" smtClean="0">
                <a:solidFill>
                  <a:schemeClr val="bg1"/>
                </a:solidFill>
              </a:rPr>
              <a:t>. 4 </a:t>
            </a:r>
            <a:r>
              <a:rPr lang="en-US" dirty="0" err="1" smtClean="0">
                <a:solidFill>
                  <a:schemeClr val="bg1"/>
                </a:solidFill>
              </a:rPr>
              <a:t>Milyar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1676400"/>
            <a:ext cx="2286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914400"/>
          </a:xfrm>
        </p:spPr>
        <p:txBody>
          <a:bodyPr/>
          <a:lstStyle/>
          <a:p>
            <a:r>
              <a:rPr lang="en-US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Travel Cost Models </a:t>
            </a:r>
            <a:endParaRPr lang="en-US" b="1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5867400" cy="54102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 err="1" smtClean="0"/>
              <a:t>Merupakan</a:t>
            </a:r>
            <a:r>
              <a:rPr lang="en-US" dirty="0" smtClean="0"/>
              <a:t> 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  yang </a:t>
            </a:r>
            <a:r>
              <a:rPr lang="en-US" dirty="0" err="1" smtClean="0"/>
              <a:t>biasa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menilai</a:t>
            </a:r>
            <a:r>
              <a:rPr lang="en-US" dirty="0" smtClean="0"/>
              <a:t> </a:t>
            </a:r>
            <a:r>
              <a:rPr lang="en-US" dirty="0" err="1" smtClean="0"/>
              <a:t>akses</a:t>
            </a:r>
            <a:r>
              <a:rPr lang="en-US" dirty="0" smtClean="0"/>
              <a:t> </a:t>
            </a:r>
            <a:r>
              <a:rPr lang="en-US" dirty="0" err="1" smtClean="0"/>
              <a:t>rekreasi</a:t>
            </a:r>
            <a:r>
              <a:rPr lang="en-US" dirty="0" smtClean="0"/>
              <a:t>,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 </a:t>
            </a:r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rekreasi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Dasar</a:t>
            </a:r>
            <a:r>
              <a:rPr lang="en-US" dirty="0" smtClean="0"/>
              <a:t> TCM </a:t>
            </a:r>
            <a:r>
              <a:rPr lang="en-US" dirty="0" err="1" smtClean="0"/>
              <a:t>untuk</a:t>
            </a:r>
            <a:r>
              <a:rPr lang="en-US" dirty="0" smtClean="0"/>
              <a:t> single site,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lokasi</a:t>
            </a:r>
            <a:r>
              <a:rPr lang="en-US" dirty="0" smtClean="0"/>
              <a:t> </a:t>
            </a:r>
            <a:r>
              <a:rPr lang="en-US" dirty="0" err="1" smtClean="0"/>
              <a:t>rekreasi</a:t>
            </a:r>
            <a:r>
              <a:rPr lang="en-US" dirty="0" smtClean="0"/>
              <a:t> </a:t>
            </a:r>
            <a:r>
              <a:rPr lang="en-US" dirty="0" err="1" smtClean="0"/>
              <a:t>dpt</a:t>
            </a:r>
            <a:r>
              <a:rPr lang="en-US" dirty="0" smtClean="0"/>
              <a:t> </a:t>
            </a:r>
            <a:r>
              <a:rPr lang="en-US" dirty="0" err="1" smtClean="0"/>
              <a:t>diestimasi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menganalisis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travel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yang </a:t>
            </a:r>
            <a:r>
              <a:rPr lang="en-US" dirty="0" err="1" smtClean="0"/>
              <a:t>dikeluarkan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utk</a:t>
            </a:r>
            <a:r>
              <a:rPr lang="en-US" dirty="0" smtClean="0"/>
              <a:t> </a:t>
            </a:r>
            <a:r>
              <a:rPr lang="en-US" dirty="0" err="1" smtClean="0"/>
              <a:t>mengunjungi</a:t>
            </a:r>
            <a:r>
              <a:rPr lang="en-US" dirty="0" smtClean="0"/>
              <a:t> </a:t>
            </a:r>
            <a:r>
              <a:rPr lang="en-US" dirty="0" err="1" smtClean="0"/>
              <a:t>lokasi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alternatif</a:t>
            </a:r>
            <a:r>
              <a:rPr lang="en-US" dirty="0" smtClean="0"/>
              <a:t> </a:t>
            </a:r>
            <a:r>
              <a:rPr lang="en-US" dirty="0" err="1" smtClean="0"/>
              <a:t>lokasi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sdal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lokasi</a:t>
            </a:r>
            <a:r>
              <a:rPr lang="en-US" dirty="0" smtClean="0"/>
              <a:t> </a:t>
            </a:r>
            <a:r>
              <a:rPr lang="en-US" dirty="0" err="1" smtClean="0"/>
              <a:t>rekreasi</a:t>
            </a:r>
            <a:r>
              <a:rPr lang="en-US" dirty="0" smtClean="0"/>
              <a:t>,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merubah</a:t>
            </a:r>
            <a:r>
              <a:rPr lang="en-US" dirty="0" smtClean="0"/>
              <a:t> WTP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lokasi</a:t>
            </a:r>
            <a:r>
              <a:rPr lang="en-US" dirty="0" smtClean="0"/>
              <a:t> (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Keinginan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membayar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travel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akses</a:t>
            </a:r>
            <a:r>
              <a:rPr lang="en-US" dirty="0" smtClean="0"/>
              <a:t> </a:t>
            </a:r>
            <a:r>
              <a:rPr lang="en-US" dirty="0" err="1" smtClean="0"/>
              <a:t>lokasi</a:t>
            </a:r>
            <a:r>
              <a:rPr lang="en-US" dirty="0" smtClean="0"/>
              <a:t>/</a:t>
            </a:r>
            <a:r>
              <a:rPr lang="en-US" dirty="0" err="1" smtClean="0"/>
              <a:t>lokasi</a:t>
            </a:r>
            <a:r>
              <a:rPr lang="en-US" dirty="0" smtClean="0"/>
              <a:t> substitute.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1905000"/>
            <a:ext cx="2514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772400" cy="609600"/>
          </a:xfrm>
          <a:solidFill>
            <a:schemeClr val="accent1"/>
          </a:solidFill>
        </p:spPr>
        <p:txBody>
          <a:bodyPr/>
          <a:lstStyle/>
          <a:p>
            <a:r>
              <a:rPr lang="en-US" dirty="0" smtClean="0"/>
              <a:t>Property Valuation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5334000" cy="5136360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err="1" smtClean="0"/>
              <a:t>Menganalisis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proximity </a:t>
            </a:r>
            <a:r>
              <a:rPr lang="en-US" dirty="0" err="1" smtClean="0"/>
              <a:t>berbagai</a:t>
            </a:r>
            <a:r>
              <a:rPr lang="en-US" dirty="0" smtClean="0"/>
              <a:t> amenities </a:t>
            </a:r>
            <a:r>
              <a:rPr lang="en-US" dirty="0" err="1" smtClean="0"/>
              <a:t>sdal</a:t>
            </a:r>
            <a:r>
              <a:rPr lang="en-US" dirty="0" smtClean="0"/>
              <a:t>, </a:t>
            </a:r>
            <a:r>
              <a:rPr lang="en-US" dirty="0" err="1" smtClean="0"/>
              <a:t>mis</a:t>
            </a:r>
            <a:r>
              <a:rPr lang="en-US" dirty="0" smtClean="0"/>
              <a:t>: </a:t>
            </a:r>
            <a:r>
              <a:rPr lang="en-US" dirty="0" err="1" smtClean="0"/>
              <a:t>pantai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berjemur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disamenities</a:t>
            </a:r>
            <a:r>
              <a:rPr lang="en-US" dirty="0" smtClean="0"/>
              <a:t>: </a:t>
            </a:r>
            <a:r>
              <a:rPr lang="en-US" dirty="0" err="1" smtClean="0"/>
              <a:t>mis</a:t>
            </a:r>
            <a:r>
              <a:rPr lang="en-US" dirty="0" smtClean="0"/>
              <a:t>: </a:t>
            </a:r>
            <a:r>
              <a:rPr lang="en-US" dirty="0" err="1" smtClean="0"/>
              <a:t>pencemaran</a:t>
            </a:r>
            <a:r>
              <a:rPr lang="en-US" dirty="0" smtClean="0"/>
              <a:t> air, </a:t>
            </a:r>
            <a:r>
              <a:rPr lang="en-US" dirty="0" err="1" smtClean="0"/>
              <a:t>mempengaruhi</a:t>
            </a:r>
            <a:r>
              <a:rPr lang="en-US" dirty="0" smtClean="0"/>
              <a:t> individual  WTP </a:t>
            </a:r>
            <a:r>
              <a:rPr lang="en-US" dirty="0" err="1" smtClean="0"/>
              <a:t>pada</a:t>
            </a:r>
            <a:r>
              <a:rPr lang="en-US" dirty="0" smtClean="0"/>
              <a:t> property.</a:t>
            </a:r>
          </a:p>
          <a:p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model </a:t>
            </a:r>
            <a:r>
              <a:rPr lang="en-US" dirty="0" err="1" smtClean="0"/>
              <a:t>utama</a:t>
            </a:r>
            <a:r>
              <a:rPr lang="en-US" dirty="0" smtClean="0"/>
              <a:t>: hedonic property valuation approach </a:t>
            </a:r>
            <a:r>
              <a:rPr lang="en-US" dirty="0" err="1" smtClean="0"/>
              <a:t>dan</a:t>
            </a:r>
            <a:r>
              <a:rPr lang="en-US" dirty="0" smtClean="0"/>
              <a:t> repeat sales approach.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752600"/>
            <a:ext cx="2895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6705600" cy="4876800"/>
          </a:xfrm>
          <a:ln w="381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Hedonic property valuation 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meliputi</a:t>
            </a:r>
            <a:r>
              <a:rPr lang="en-US" dirty="0" smtClean="0"/>
              <a:t> </a:t>
            </a:r>
            <a:r>
              <a:rPr lang="en-US" dirty="0" err="1" smtClean="0"/>
              <a:t>pemanfaatan</a:t>
            </a:r>
            <a:r>
              <a:rPr lang="en-US" dirty="0" smtClean="0"/>
              <a:t> data cross section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given area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(</a:t>
            </a:r>
            <a:r>
              <a:rPr lang="en-US" dirty="0" err="1" smtClean="0"/>
              <a:t>mis</a:t>
            </a:r>
            <a:r>
              <a:rPr lang="en-US" dirty="0" smtClean="0"/>
              <a:t>, data </a:t>
            </a:r>
            <a:r>
              <a:rPr lang="en-US" dirty="0" err="1" smtClean="0"/>
              <a:t>ukuran</a:t>
            </a:r>
            <a:r>
              <a:rPr lang="en-US" dirty="0" smtClean="0"/>
              <a:t>,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kamar</a:t>
            </a:r>
            <a:r>
              <a:rPr lang="en-US" dirty="0" smtClean="0"/>
              <a:t>, </a:t>
            </a:r>
            <a:r>
              <a:rPr lang="en-US" dirty="0" err="1" smtClean="0"/>
              <a:t>adanya</a:t>
            </a:r>
            <a:r>
              <a:rPr lang="en-US" dirty="0" smtClean="0"/>
              <a:t> landfill </a:t>
            </a:r>
            <a:r>
              <a:rPr lang="en-US" dirty="0" err="1" smtClean="0"/>
              <a:t>kota,dll</a:t>
            </a:r>
            <a:r>
              <a:rPr lang="en-US" dirty="0" smtClean="0"/>
              <a:t>),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regresi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kontribusi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jual</a:t>
            </a:r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Repeated sale analysis </a:t>
            </a:r>
            <a:r>
              <a:rPr lang="en-US" dirty="0" err="1" smtClean="0">
                <a:solidFill>
                  <a:srgbClr val="FFC000"/>
                </a:solidFill>
              </a:rPr>
              <a:t>atau</a:t>
            </a:r>
            <a:r>
              <a:rPr lang="en-US" dirty="0" smtClean="0">
                <a:solidFill>
                  <a:srgbClr val="FFC000"/>
                </a:solidFill>
              </a:rPr>
              <a:t> panel data analysis</a:t>
            </a:r>
            <a:r>
              <a:rPr lang="en-US" dirty="0" smtClean="0"/>
              <a:t> </a:t>
            </a:r>
            <a:r>
              <a:rPr lang="en-US" dirty="0" err="1" smtClean="0"/>
              <a:t>menekankan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laju</a:t>
            </a:r>
            <a:r>
              <a:rPr lang="en-US" dirty="0" smtClean="0"/>
              <a:t> </a:t>
            </a:r>
            <a:r>
              <a:rPr lang="en-US" dirty="0" err="1" smtClean="0"/>
              <a:t>relatif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yang </a:t>
            </a:r>
            <a:r>
              <a:rPr lang="en-US" dirty="0" err="1" smtClean="0"/>
              <a:t>terkena</a:t>
            </a:r>
            <a:r>
              <a:rPr lang="en-US" dirty="0" smtClean="0"/>
              <a:t> </a:t>
            </a:r>
            <a:r>
              <a:rPr lang="en-US" dirty="0" err="1" smtClean="0"/>
              <a:t>dampak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kontrol</a:t>
            </a:r>
            <a:r>
              <a:rPr lang="en-US" dirty="0" smtClean="0"/>
              <a:t> area. 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Property Valuation Models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Kelemahan</a:t>
            </a:r>
            <a:r>
              <a:rPr lang="en-US" sz="32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model hedonic </a:t>
            </a:r>
            <a:r>
              <a:rPr lang="en-US" sz="3200" b="1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dan</a:t>
            </a:r>
            <a:r>
              <a:rPr lang="en-US" sz="32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br>
              <a:rPr lang="en-US" sz="32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sz="3200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repeat sale models</a:t>
            </a:r>
            <a:endParaRPr lang="en-US" sz="3200" b="1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4160040"/>
          </a:xfrm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n-US" dirty="0" err="1" smtClean="0"/>
              <a:t>Memerlukan</a:t>
            </a:r>
            <a:r>
              <a:rPr lang="en-US" dirty="0" smtClean="0"/>
              <a:t> </a:t>
            </a:r>
            <a:r>
              <a:rPr lang="en-US" dirty="0" err="1" smtClean="0"/>
              <a:t>relatif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 data detail</a:t>
            </a:r>
          </a:p>
          <a:p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yang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, </a:t>
            </a:r>
            <a:r>
              <a:rPr lang="en-US" dirty="0" err="1" smtClean="0"/>
              <a:t>sulit</a:t>
            </a:r>
            <a:r>
              <a:rPr lang="en-US" dirty="0" smtClean="0"/>
              <a:t> </a:t>
            </a:r>
            <a:r>
              <a:rPr lang="en-US" dirty="0" err="1" smtClean="0"/>
              <a:t>memisahkan</a:t>
            </a:r>
            <a:r>
              <a:rPr lang="en-US" dirty="0" smtClean="0"/>
              <a:t> </a:t>
            </a:r>
            <a:r>
              <a:rPr lang="en-US" dirty="0" err="1" smtClean="0"/>
              <a:t>pengaruh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Kemampuan</a:t>
            </a:r>
            <a:r>
              <a:rPr lang="en-US" dirty="0" smtClean="0"/>
              <a:t> hedonic </a:t>
            </a:r>
            <a:r>
              <a:rPr lang="en-US" dirty="0" err="1" smtClean="0"/>
              <a:t>dan</a:t>
            </a:r>
            <a:r>
              <a:rPr lang="en-US" dirty="0" smtClean="0"/>
              <a:t> repeat sales model </a:t>
            </a:r>
            <a:r>
              <a:rPr lang="en-US" dirty="0" err="1" smtClean="0"/>
              <a:t>mendeteksi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atribut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terbatas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besarnya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yang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Factor Income Method</a:t>
            </a:r>
            <a:endParaRPr lang="en-US" b="1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772400" cy="4572000"/>
          </a:xfrm>
          <a:ln w="3810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services yang </a:t>
            </a:r>
            <a:r>
              <a:rPr lang="en-US" dirty="0" err="1" smtClean="0"/>
              <a:t>disediakan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sdal</a:t>
            </a:r>
            <a:r>
              <a:rPr lang="en-US" dirty="0" smtClean="0"/>
              <a:t> </a:t>
            </a:r>
            <a:r>
              <a:rPr lang="en-US" dirty="0" err="1" smtClean="0"/>
              <a:t>rusak</a:t>
            </a:r>
            <a:r>
              <a:rPr lang="en-US" dirty="0" smtClean="0"/>
              <a:t> </a:t>
            </a:r>
            <a:r>
              <a:rPr lang="en-US" dirty="0" err="1" smtClean="0"/>
              <a:t>dilihat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input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komoditas</a:t>
            </a:r>
            <a:r>
              <a:rPr lang="en-US" dirty="0" smtClean="0"/>
              <a:t> yang </a:t>
            </a:r>
            <a:r>
              <a:rPr lang="en-US" dirty="0" err="1" smtClean="0"/>
              <a:t>dijual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,  </a:t>
            </a:r>
            <a:r>
              <a:rPr lang="en-US" dirty="0" err="1" smtClean="0"/>
              <a:t>yaitu</a:t>
            </a:r>
            <a:r>
              <a:rPr lang="en-US" dirty="0" smtClean="0"/>
              <a:t> input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sda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memproduksi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r>
              <a:rPr lang="en-US" dirty="0" smtClean="0"/>
              <a:t>  yang </a:t>
            </a:r>
            <a:r>
              <a:rPr lang="en-US" dirty="0" err="1" smtClean="0"/>
              <a:t>dijual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Exp: </a:t>
            </a: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spesies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perairan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memperoleh</a:t>
            </a:r>
            <a:r>
              <a:rPr lang="en-US" dirty="0" smtClean="0"/>
              <a:t> </a:t>
            </a:r>
            <a:r>
              <a:rPr lang="en-US" dirty="0" err="1" smtClean="0"/>
              <a:t>spesies</a:t>
            </a:r>
            <a:r>
              <a:rPr lang="en-US" dirty="0" smtClean="0"/>
              <a:t> </a:t>
            </a:r>
            <a:r>
              <a:rPr lang="en-US" dirty="0" err="1" smtClean="0"/>
              <a:t>ikan</a:t>
            </a:r>
            <a:r>
              <a:rPr lang="en-US" dirty="0" smtClean="0"/>
              <a:t> </a:t>
            </a:r>
            <a:r>
              <a:rPr lang="en-US" dirty="0" err="1" smtClean="0"/>
              <a:t>ekonomis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, </a:t>
            </a:r>
            <a:r>
              <a:rPr lang="en-US" dirty="0" err="1" smtClean="0"/>
              <a:t>akibatnya</a:t>
            </a:r>
            <a:r>
              <a:rPr lang="en-US" dirty="0" smtClean="0"/>
              <a:t> </a:t>
            </a:r>
            <a:r>
              <a:rPr lang="en-US" dirty="0" err="1" smtClean="0"/>
              <a:t>rente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 err="1" smtClean="0"/>
              <a:t>produser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berkurang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hilang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rente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 err="1" smtClean="0"/>
              <a:t>dievaluasi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menghitung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surplus </a:t>
            </a:r>
            <a:r>
              <a:rPr lang="en-US" dirty="0" err="1" smtClean="0"/>
              <a:t>pada</a:t>
            </a:r>
            <a:r>
              <a:rPr lang="en-US" dirty="0" smtClean="0"/>
              <a:t> final product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input.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Factor Income Method</a:t>
            </a:r>
            <a:endParaRPr lang="en-US" b="1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US" dirty="0" err="1" smtClean="0"/>
              <a:t>Pendekatan</a:t>
            </a:r>
            <a:r>
              <a:rPr lang="en-US" dirty="0" smtClean="0"/>
              <a:t> factor income method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primer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yang </a:t>
            </a:r>
            <a:r>
              <a:rPr lang="en-US" dirty="0" err="1" smtClean="0"/>
              <a:t>rusak</a:t>
            </a:r>
            <a:r>
              <a:rPr lang="en-US" dirty="0" smtClean="0"/>
              <a:t>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sdal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nilainya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dibutuhkan</a:t>
            </a:r>
            <a:r>
              <a:rPr lang="en-US" dirty="0" smtClean="0"/>
              <a:t> </a:t>
            </a:r>
            <a:r>
              <a:rPr lang="en-US" dirty="0" err="1" smtClean="0"/>
              <a:t>pemahaman</a:t>
            </a:r>
            <a:r>
              <a:rPr lang="en-US" dirty="0" smtClean="0"/>
              <a:t> </a:t>
            </a:r>
            <a:r>
              <a:rPr lang="en-US" dirty="0" err="1" smtClean="0"/>
              <a:t>menyeluruh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input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input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972452" cy="4466282"/>
          </a:xfrm>
        </p:spPr>
        <p:txBody>
          <a:bodyPr>
            <a:normAutofit/>
          </a:bodyPr>
          <a:lstStyle/>
          <a:p>
            <a:r>
              <a:rPr lang="en-US" sz="9600" dirty="0" smtClean="0">
                <a:solidFill>
                  <a:srgbClr val="0000CC"/>
                </a:solidFill>
              </a:rPr>
              <a:t>TERIMAKASIH</a:t>
            </a:r>
            <a:endParaRPr lang="id-ID" sz="9600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2438400" cy="560388"/>
          </a:xfrm>
        </p:spPr>
        <p:txBody>
          <a:bodyPr/>
          <a:lstStyle/>
          <a:p>
            <a:r>
              <a:rPr lang="en-US" sz="3200">
                <a:latin typeface="Showcard Gothic" pitchFamily="82" charset="0"/>
              </a:rPr>
              <a:t>Rasional</a:t>
            </a:r>
          </a:p>
        </p:txBody>
      </p:sp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3124200" y="762000"/>
            <a:ext cx="2813591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/>
              <a:t>Pembangunan Ekonomi</a:t>
            </a:r>
          </a:p>
        </p:txBody>
      </p:sp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3657600" y="1676400"/>
            <a:ext cx="1620957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dirty="0" err="1"/>
              <a:t>Eksternalitas</a:t>
            </a:r>
            <a:endParaRPr lang="en-US" b="1" dirty="0"/>
          </a:p>
        </p:txBody>
      </p:sp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3124200" y="2514600"/>
            <a:ext cx="2749471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dirty="0" err="1"/>
              <a:t>Kerusakan</a:t>
            </a:r>
            <a:r>
              <a:rPr lang="en-US" b="1" dirty="0"/>
              <a:t> SDAL/Injury</a:t>
            </a:r>
          </a:p>
        </p:txBody>
      </p:sp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2819400" y="3276600"/>
            <a:ext cx="3557384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/>
              <a:t>Sengketa Publik/Konflik Sosial</a:t>
            </a:r>
          </a:p>
        </p:txBody>
      </p:sp>
      <p:sp>
        <p:nvSpPr>
          <p:cNvPr id="122890" name="Text Box 10"/>
          <p:cNvSpPr txBox="1">
            <a:spLocks noChangeArrowheads="1"/>
          </p:cNvSpPr>
          <p:nvPr/>
        </p:nvSpPr>
        <p:spPr bwMode="auto">
          <a:xfrm>
            <a:off x="3276600" y="5638800"/>
            <a:ext cx="2787943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dirty="0" err="1"/>
              <a:t>Ganti</a:t>
            </a:r>
            <a:r>
              <a:rPr lang="en-US" b="1" dirty="0"/>
              <a:t> </a:t>
            </a:r>
            <a:r>
              <a:rPr lang="en-US" b="1" dirty="0" err="1"/>
              <a:t>Rugi</a:t>
            </a:r>
            <a:r>
              <a:rPr lang="en-US" b="1" dirty="0"/>
              <a:t>/</a:t>
            </a:r>
            <a:r>
              <a:rPr lang="en-US" b="1" dirty="0" err="1"/>
              <a:t>Kompensasi</a:t>
            </a:r>
            <a:endParaRPr lang="en-US" b="1" dirty="0"/>
          </a:p>
        </p:txBody>
      </p:sp>
      <p:sp>
        <p:nvSpPr>
          <p:cNvPr id="122892" name="Text Box 12"/>
          <p:cNvSpPr txBox="1">
            <a:spLocks noChangeArrowheads="1"/>
          </p:cNvSpPr>
          <p:nvPr/>
        </p:nvSpPr>
        <p:spPr bwMode="auto">
          <a:xfrm>
            <a:off x="2514600" y="4114800"/>
            <a:ext cx="1031051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dirty="0"/>
              <a:t>In court</a:t>
            </a:r>
          </a:p>
        </p:txBody>
      </p:sp>
      <p:sp>
        <p:nvSpPr>
          <p:cNvPr id="122893" name="Text Box 13"/>
          <p:cNvSpPr txBox="1">
            <a:spLocks noChangeArrowheads="1"/>
          </p:cNvSpPr>
          <p:nvPr/>
        </p:nvSpPr>
        <p:spPr bwMode="auto">
          <a:xfrm>
            <a:off x="5410200" y="4114800"/>
            <a:ext cx="1159292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/>
              <a:t>Outcourt</a:t>
            </a:r>
          </a:p>
        </p:txBody>
      </p:sp>
      <p:sp>
        <p:nvSpPr>
          <p:cNvPr id="122894" name="Text Box 14"/>
          <p:cNvSpPr txBox="1">
            <a:spLocks noChangeArrowheads="1"/>
          </p:cNvSpPr>
          <p:nvPr/>
        </p:nvSpPr>
        <p:spPr bwMode="auto">
          <a:xfrm>
            <a:off x="3352800" y="4876800"/>
            <a:ext cx="2467342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/>
              <a:t>Damage assessment</a:t>
            </a:r>
          </a:p>
        </p:txBody>
      </p:sp>
      <p:sp>
        <p:nvSpPr>
          <p:cNvPr id="122895" name="Line 15"/>
          <p:cNvSpPr>
            <a:spLocks noChangeShapeType="1"/>
          </p:cNvSpPr>
          <p:nvPr/>
        </p:nvSpPr>
        <p:spPr bwMode="auto">
          <a:xfrm>
            <a:off x="4419600" y="1143000"/>
            <a:ext cx="0" cy="5334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1"/>
          </a:p>
        </p:txBody>
      </p:sp>
      <p:sp>
        <p:nvSpPr>
          <p:cNvPr id="122896" name="Line 16"/>
          <p:cNvSpPr>
            <a:spLocks noChangeShapeType="1"/>
          </p:cNvSpPr>
          <p:nvPr/>
        </p:nvSpPr>
        <p:spPr bwMode="auto">
          <a:xfrm>
            <a:off x="4419600" y="2057400"/>
            <a:ext cx="0" cy="4572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1"/>
          </a:p>
        </p:txBody>
      </p:sp>
      <p:sp>
        <p:nvSpPr>
          <p:cNvPr id="122898" name="Line 18"/>
          <p:cNvSpPr>
            <a:spLocks noChangeShapeType="1"/>
          </p:cNvSpPr>
          <p:nvPr/>
        </p:nvSpPr>
        <p:spPr bwMode="auto">
          <a:xfrm>
            <a:off x="4419600" y="2895600"/>
            <a:ext cx="0" cy="381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1"/>
          </a:p>
        </p:txBody>
      </p:sp>
      <p:sp>
        <p:nvSpPr>
          <p:cNvPr id="122899" name="Line 19"/>
          <p:cNvSpPr>
            <a:spLocks noChangeShapeType="1"/>
          </p:cNvSpPr>
          <p:nvPr/>
        </p:nvSpPr>
        <p:spPr bwMode="auto">
          <a:xfrm>
            <a:off x="4419600" y="3657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b="1"/>
          </a:p>
        </p:txBody>
      </p:sp>
      <p:cxnSp>
        <p:nvCxnSpPr>
          <p:cNvPr id="122900" name="AutoShape 20"/>
          <p:cNvCxnSpPr>
            <a:cxnSpLocks noChangeShapeType="1"/>
            <a:endCxn id="122892" idx="0"/>
          </p:cNvCxnSpPr>
          <p:nvPr/>
        </p:nvCxnSpPr>
        <p:spPr bwMode="auto">
          <a:xfrm rot="10800000" flipV="1">
            <a:off x="3030126" y="3810000"/>
            <a:ext cx="1389474" cy="304800"/>
          </a:xfrm>
          <a:prstGeom prst="bentConnector2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2903" name="Line 23"/>
          <p:cNvSpPr>
            <a:spLocks noChangeShapeType="1"/>
          </p:cNvSpPr>
          <p:nvPr/>
        </p:nvSpPr>
        <p:spPr bwMode="auto">
          <a:xfrm>
            <a:off x="4419600" y="3810000"/>
            <a:ext cx="14478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1"/>
          </a:p>
        </p:txBody>
      </p:sp>
      <p:sp>
        <p:nvSpPr>
          <p:cNvPr id="122906" name="Line 26"/>
          <p:cNvSpPr>
            <a:spLocks noChangeShapeType="1"/>
          </p:cNvSpPr>
          <p:nvPr/>
        </p:nvSpPr>
        <p:spPr bwMode="auto">
          <a:xfrm>
            <a:off x="5867400" y="3810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/>
          </a:p>
        </p:txBody>
      </p:sp>
      <p:cxnSp>
        <p:nvCxnSpPr>
          <p:cNvPr id="122907" name="AutoShape 27"/>
          <p:cNvCxnSpPr>
            <a:cxnSpLocks noChangeShapeType="1"/>
            <a:stCxn id="122892" idx="2"/>
            <a:endCxn id="122894" idx="0"/>
          </p:cNvCxnSpPr>
          <p:nvPr/>
        </p:nvCxnSpPr>
        <p:spPr bwMode="auto">
          <a:xfrm rot="16200000" flipH="1">
            <a:off x="3611964" y="3902293"/>
            <a:ext cx="392668" cy="1556345"/>
          </a:xfrm>
          <a:prstGeom prst="bentConnector3">
            <a:avLst>
              <a:gd name="adj1" fmla="val 50000"/>
            </a:avLst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2910" name="AutoShape 30"/>
          <p:cNvCxnSpPr>
            <a:cxnSpLocks noChangeShapeType="1"/>
          </p:cNvCxnSpPr>
          <p:nvPr/>
        </p:nvCxnSpPr>
        <p:spPr bwMode="auto">
          <a:xfrm rot="5400000">
            <a:off x="4937918" y="3977482"/>
            <a:ext cx="385763" cy="1422400"/>
          </a:xfrm>
          <a:prstGeom prst="bentConnector3">
            <a:avLst>
              <a:gd name="adj1" fmla="val 49796"/>
            </a:avLst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2912" name="Line 32"/>
          <p:cNvSpPr>
            <a:spLocks noChangeShapeType="1"/>
          </p:cNvSpPr>
          <p:nvPr/>
        </p:nvSpPr>
        <p:spPr bwMode="auto">
          <a:xfrm>
            <a:off x="4495800" y="5257800"/>
            <a:ext cx="0" cy="381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2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2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2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2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2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2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2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22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22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22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22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22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2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5" grpId="0" animBg="1"/>
      <p:bldP spid="122887" grpId="0" animBg="1"/>
      <p:bldP spid="122888" grpId="0" animBg="1"/>
      <p:bldP spid="122889" grpId="0" animBg="1"/>
      <p:bldP spid="122890" grpId="0" animBg="1"/>
      <p:bldP spid="122892" grpId="0" animBg="1"/>
      <p:bldP spid="122893" grpId="0" animBg="1"/>
      <p:bldP spid="122894" grpId="0" animBg="1"/>
      <p:bldP spid="122894" grpId="1" animBg="1"/>
      <p:bldP spid="122895" grpId="0" animBg="1"/>
      <p:bldP spid="122896" grpId="0" animBg="1"/>
      <p:bldP spid="122898" grpId="0" animBg="1"/>
      <p:bldP spid="122899" grpId="0" animBg="1"/>
      <p:bldP spid="122903" grpId="0" animBg="1"/>
      <p:bldP spid="122906" grpId="0" animBg="1"/>
      <p:bldP spid="1229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66700" y="762000"/>
            <a:ext cx="8610600" cy="6019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9055" name="Picture 1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8700" y="914400"/>
            <a:ext cx="708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056" name="Rectangle 144"/>
          <p:cNvSpPr>
            <a:spLocks noChangeArrowheads="1"/>
          </p:cNvSpPr>
          <p:nvPr/>
        </p:nvSpPr>
        <p:spPr bwMode="auto">
          <a:xfrm>
            <a:off x="1371600" y="0"/>
            <a:ext cx="67830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lang="sv-SE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Kerusakan lingkungan dan </a:t>
            </a:r>
            <a:r>
              <a:rPr lang="sv-SE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kaitannya</a:t>
            </a:r>
          </a:p>
          <a:p>
            <a:pPr algn="ctr" eaLnBrk="1" hangingPunct="1"/>
            <a:r>
              <a:rPr lang="sv-SE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dengan  </a:t>
            </a:r>
            <a:r>
              <a:rPr lang="sv-SE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ganti </a:t>
            </a:r>
            <a:r>
              <a:rPr lang="sv-SE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rugi</a:t>
            </a:r>
            <a:endParaRPr lang="sv-SE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457200"/>
            <a:ext cx="5634038" cy="762000"/>
          </a:xfrm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  <a:latin typeface="Showcard Gothic" pitchFamily="82" charset="0"/>
              </a:rPr>
              <a:t>Pendugaan Kerusakan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752600"/>
            <a:ext cx="8229600" cy="4530725"/>
          </a:xfr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path path="rect">
              <a:fillToRect l="100000" t="100000"/>
            </a:path>
          </a:gra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latin typeface="Arial Black" pitchFamily="34" charset="0"/>
              </a:rPr>
              <a:t>Pendugaan kerusakan sebagai basis penentuan ganti rugi adalah pemberian nilai moneter terhadap injury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 Black" pitchFamily="34" charset="0"/>
              </a:rPr>
              <a:t>Damage assessment merupakan fungsi dari respon masyarakat (society) terhadap perubahan yang terjadi pada layanan SDAL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 Black" pitchFamily="34" charset="0"/>
              </a:rPr>
              <a:t>Damage assessment juga harus memperhatikan masalah property right (hak pemilikan)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 Black" pitchFamily="34" charset="0"/>
              </a:rPr>
              <a:t>Damage assessment terhadap barang publik biasanya sulit dilakukan karena ketiadaan hak pemilikan yang terkukuhkan dengan jelas.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09600"/>
            <a:ext cx="7086600" cy="747713"/>
          </a:xfrm>
        </p:spPr>
        <p:txBody>
          <a:bodyPr/>
          <a:lstStyle/>
          <a:p>
            <a:r>
              <a:rPr lang="en-US" sz="2800">
                <a:latin typeface="Showcard Gothic" pitchFamily="82" charset="0"/>
              </a:rPr>
              <a:t>Hal Krusial Pada Damage Assessment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534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v-SE" sz="2400">
                <a:latin typeface="Arial Black" pitchFamily="34" charset="0"/>
              </a:rPr>
              <a:t>a) Siapa yang membuat kerusakan lingkungan </a:t>
            </a:r>
          </a:p>
          <a:p>
            <a:pPr>
              <a:lnSpc>
                <a:spcPct val="90000"/>
              </a:lnSpc>
            </a:pPr>
            <a:r>
              <a:rPr lang="sv-SE" sz="2400">
                <a:latin typeface="Arial Black" pitchFamily="34" charset="0"/>
              </a:rPr>
              <a:t>b) Siapa yang terkena dampak negatifnya </a:t>
            </a:r>
          </a:p>
          <a:p>
            <a:pPr>
              <a:lnSpc>
                <a:spcPct val="90000"/>
              </a:lnSpc>
            </a:pPr>
            <a:r>
              <a:rPr lang="sv-SE" sz="2400">
                <a:latin typeface="Arial Black" pitchFamily="34" charset="0"/>
              </a:rPr>
              <a:t>c) </a:t>
            </a:r>
            <a:r>
              <a:rPr lang="sv-SE" sz="2400" i="1">
                <a:latin typeface="Arial Black" pitchFamily="34" charset="0"/>
              </a:rPr>
              <a:t>property right</a:t>
            </a:r>
            <a:r>
              <a:rPr lang="sv-SE" sz="2400">
                <a:latin typeface="Arial Black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sv-SE" sz="2400">
                <a:latin typeface="Arial Black" pitchFamily="34" charset="0"/>
              </a:rPr>
              <a:t>d) Jenis dampak/eksternalitas </a:t>
            </a:r>
          </a:p>
          <a:p>
            <a:pPr>
              <a:lnSpc>
                <a:spcPct val="90000"/>
              </a:lnSpc>
            </a:pPr>
            <a:r>
              <a:rPr lang="sv-SE" sz="2400">
                <a:latin typeface="Arial Black" pitchFamily="34" charset="0"/>
              </a:rPr>
              <a:t>e) Besaran dampak </a:t>
            </a:r>
          </a:p>
          <a:p>
            <a:pPr>
              <a:lnSpc>
                <a:spcPct val="90000"/>
              </a:lnSpc>
            </a:pPr>
            <a:r>
              <a:rPr lang="sv-SE" sz="2400">
                <a:latin typeface="Arial Black" pitchFamily="34" charset="0"/>
              </a:rPr>
              <a:t>f)  Lamanya dampak, </a:t>
            </a:r>
          </a:p>
          <a:p>
            <a:pPr>
              <a:lnSpc>
                <a:spcPct val="90000"/>
              </a:lnSpc>
            </a:pPr>
            <a:r>
              <a:rPr lang="sv-SE" sz="2400">
                <a:latin typeface="Arial Black" pitchFamily="34" charset="0"/>
              </a:rPr>
              <a:t>g) Jenis sumber daya alam dan lingkungan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sv-SE" sz="2400">
                <a:latin typeface="Arial Black" pitchFamily="34" charset="0"/>
              </a:rPr>
              <a:t>         yang terkena dampak, </a:t>
            </a:r>
          </a:p>
          <a:p>
            <a:pPr>
              <a:lnSpc>
                <a:spcPct val="90000"/>
              </a:lnSpc>
            </a:pPr>
            <a:r>
              <a:rPr lang="sv-SE" sz="2400">
                <a:latin typeface="Arial Black" pitchFamily="34" charset="0"/>
              </a:rPr>
              <a:t>h) Nilai sumber daya alam dan lingkungan baik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sv-SE" sz="2400" i="1">
                <a:latin typeface="Arial Black" pitchFamily="34" charset="0"/>
              </a:rPr>
              <a:t>        marketed</a:t>
            </a:r>
            <a:r>
              <a:rPr lang="sv-SE" sz="2400">
                <a:latin typeface="Arial Black" pitchFamily="34" charset="0"/>
              </a:rPr>
              <a:t> dan </a:t>
            </a:r>
            <a:r>
              <a:rPr lang="sv-SE" sz="2400" i="1">
                <a:latin typeface="Arial Black" pitchFamily="34" charset="0"/>
              </a:rPr>
              <a:t>non-marketed</a:t>
            </a:r>
            <a:r>
              <a:rPr lang="sv-SE" sz="2400">
                <a:latin typeface="Arial Black" pitchFamily="34" charset="0"/>
              </a:rPr>
              <a:t>, dll.</a:t>
            </a:r>
            <a:r>
              <a:rPr lang="en-US" sz="2400">
                <a:latin typeface="Arial Black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03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03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52400"/>
            <a:ext cx="6629400" cy="6553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4937125" y="3744913"/>
            <a:ext cx="4905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Yes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3641725" y="2982913"/>
            <a:ext cx="411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No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288925" y="485775"/>
            <a:ext cx="1519238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Showcard Gothic" pitchFamily="82" charset="0"/>
              </a:rPr>
              <a:t>Langkah</a:t>
            </a:r>
            <a:r>
              <a:rPr lang="en-US" dirty="0">
                <a:solidFill>
                  <a:srgbClr val="000000"/>
                </a:solidFill>
                <a:latin typeface="Showcard Gothic" pitchFamily="82" charset="0"/>
              </a:rPr>
              <a:t>-</a:t>
            </a:r>
          </a:p>
          <a:p>
            <a:r>
              <a:rPr lang="en-US" dirty="0" err="1">
                <a:solidFill>
                  <a:srgbClr val="000000"/>
                </a:solidFill>
                <a:latin typeface="Showcard Gothic" pitchFamily="82" charset="0"/>
              </a:rPr>
              <a:t>Langkah</a:t>
            </a:r>
            <a:endParaRPr lang="en-US" dirty="0">
              <a:solidFill>
                <a:srgbClr val="000000"/>
              </a:solidFill>
              <a:latin typeface="Showcard Gothic" pitchFamily="82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Showcard Gothic" pitchFamily="82" charset="0"/>
              </a:rPr>
              <a:t>Perkiraan</a:t>
            </a:r>
            <a:r>
              <a:rPr lang="en-US" dirty="0">
                <a:solidFill>
                  <a:srgbClr val="000000"/>
                </a:solidFill>
                <a:latin typeface="Showcard Gothic" pitchFamily="82" charset="0"/>
              </a:rPr>
              <a:t> </a:t>
            </a:r>
          </a:p>
          <a:p>
            <a:r>
              <a:rPr lang="en-US" dirty="0" err="1">
                <a:solidFill>
                  <a:srgbClr val="000000"/>
                </a:solidFill>
                <a:latin typeface="Showcard Gothic" pitchFamily="82" charset="0"/>
              </a:rPr>
              <a:t>Kerusakan</a:t>
            </a:r>
            <a:endParaRPr lang="en-US" dirty="0">
              <a:solidFill>
                <a:srgbClr val="000000"/>
              </a:solidFill>
              <a:latin typeface="Showcard Gothic" pitchFamily="82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Showcard Gothic" pitchFamily="82" charset="0"/>
              </a:rPr>
              <a:t>Dan </a:t>
            </a:r>
          </a:p>
          <a:p>
            <a:r>
              <a:rPr lang="en-US" dirty="0" err="1">
                <a:solidFill>
                  <a:srgbClr val="000000"/>
                </a:solidFill>
                <a:latin typeface="Showcard Gothic" pitchFamily="82" charset="0"/>
              </a:rPr>
              <a:t>Penentuan</a:t>
            </a:r>
            <a:r>
              <a:rPr lang="en-US" dirty="0">
                <a:solidFill>
                  <a:srgbClr val="000000"/>
                </a:solidFill>
                <a:latin typeface="Showcard Gothic" pitchFamily="82" charset="0"/>
              </a:rPr>
              <a:t> </a:t>
            </a:r>
          </a:p>
          <a:p>
            <a:r>
              <a:rPr lang="en-US" dirty="0" err="1">
                <a:solidFill>
                  <a:srgbClr val="000000"/>
                </a:solidFill>
                <a:latin typeface="Showcard Gothic" pitchFamily="82" charset="0"/>
              </a:rPr>
              <a:t>Ganti</a:t>
            </a:r>
            <a:r>
              <a:rPr lang="en-US" dirty="0">
                <a:solidFill>
                  <a:srgbClr val="000000"/>
                </a:solidFill>
                <a:latin typeface="Showcard Gothic" pitchFamily="8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Showcard Gothic" pitchFamily="82" charset="0"/>
              </a:rPr>
              <a:t>Rugi</a:t>
            </a:r>
            <a:endParaRPr lang="en-US" dirty="0">
              <a:solidFill>
                <a:srgbClr val="000000"/>
              </a:solidFill>
              <a:latin typeface="Showcard Gothi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METODE PENILAIAN EKONOMI KERUSAKAN SDAL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800600" cy="4343400"/>
          </a:xfrm>
          <a:solidFill>
            <a:srgbClr val="B2B2B2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2500"/>
          </a:bodyPr>
          <a:lstStyle/>
          <a:p>
            <a:pPr marL="633222" indent="-514350">
              <a:buAutoNum type="arabicPeriod"/>
            </a:pPr>
            <a:r>
              <a:rPr lang="en-US" sz="3600" b="1" dirty="0" smtClean="0"/>
              <a:t>Market based approach</a:t>
            </a:r>
          </a:p>
          <a:p>
            <a:pPr marL="633222" indent="-514350">
              <a:buAutoNum type="arabicPeriod"/>
            </a:pPr>
            <a:r>
              <a:rPr lang="en-US" sz="3600" b="1" dirty="0" smtClean="0"/>
              <a:t>Revealed preference</a:t>
            </a:r>
          </a:p>
          <a:p>
            <a:pPr marL="633222" indent="-514350">
              <a:buAutoNum type="arabicPeriod"/>
            </a:pPr>
            <a:r>
              <a:rPr lang="en-US" sz="3600" b="1" dirty="0" smtClean="0"/>
              <a:t>Factor Income approach</a:t>
            </a:r>
          </a:p>
          <a:p>
            <a:pPr marL="633222" indent="-514350">
              <a:buAutoNum type="arabicPeriod"/>
            </a:pPr>
            <a:r>
              <a:rPr lang="en-US" sz="3600" b="1" dirty="0" smtClean="0"/>
              <a:t>Habitat Equivalency Method (HEM</a:t>
            </a:r>
            <a:r>
              <a:rPr lang="en-US" sz="3600" b="1" dirty="0" smtClean="0"/>
              <a:t>) √</a:t>
            </a:r>
            <a:endParaRPr lang="en-US" sz="3600" b="1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524000"/>
            <a:ext cx="3505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Fee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Losses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5410200" cy="54864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kompensasi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kehilangan</a:t>
            </a:r>
            <a:r>
              <a:rPr lang="en-US" dirty="0" smtClean="0"/>
              <a:t> </a:t>
            </a:r>
            <a:r>
              <a:rPr lang="en-US" i="1" dirty="0" smtClean="0"/>
              <a:t>fees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/</a:t>
            </a:r>
            <a:r>
              <a:rPr lang="en-US" dirty="0" err="1" smtClean="0"/>
              <a:t>perorangan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pemanfaatan</a:t>
            </a:r>
            <a:r>
              <a:rPr lang="en-US" dirty="0" smtClean="0"/>
              <a:t> </a:t>
            </a:r>
            <a:r>
              <a:rPr lang="en-US" dirty="0" err="1" smtClean="0"/>
              <a:t>sdal</a:t>
            </a:r>
            <a:r>
              <a:rPr lang="en-US" dirty="0" smtClean="0"/>
              <a:t>.</a:t>
            </a:r>
          </a:p>
          <a:p>
            <a:r>
              <a:rPr lang="en-US" i="1" dirty="0" smtClean="0"/>
              <a:t>Fees</a:t>
            </a:r>
            <a:r>
              <a:rPr lang="en-US" dirty="0" smtClean="0"/>
              <a:t> </a:t>
            </a:r>
            <a:r>
              <a:rPr lang="en-US" dirty="0" err="1" smtClean="0"/>
              <a:t>merepresentasikan</a:t>
            </a:r>
            <a:r>
              <a:rPr lang="en-US" dirty="0" smtClean="0"/>
              <a:t> WTP individual/firms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implementasi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dibutuhkan</a:t>
            </a:r>
            <a:r>
              <a:rPr lang="en-US" dirty="0" smtClean="0"/>
              <a:t> data</a:t>
            </a:r>
            <a:r>
              <a:rPr lang="en-US" dirty="0" smtClean="0">
                <a:sym typeface="Wingdings" pitchFamily="2" charset="2"/>
              </a:rPr>
              <a:t>: (1) fee per unit </a:t>
            </a:r>
            <a:r>
              <a:rPr lang="en-US" dirty="0" err="1" smtClean="0">
                <a:sym typeface="Wingdings" pitchFamily="2" charset="2"/>
              </a:rPr>
              <a:t>sdal</a:t>
            </a:r>
            <a:r>
              <a:rPr lang="en-US" dirty="0" smtClean="0">
                <a:sym typeface="Wingdings" pitchFamily="2" charset="2"/>
              </a:rPr>
              <a:t>, (2) </a:t>
            </a:r>
            <a:r>
              <a:rPr lang="en-US" dirty="0" err="1" smtClean="0">
                <a:sym typeface="Wingdings" pitchFamily="2" charset="2"/>
              </a:rPr>
              <a:t>jumlah</a:t>
            </a:r>
            <a:r>
              <a:rPr lang="en-US" dirty="0" smtClean="0">
                <a:sym typeface="Wingdings" pitchFamily="2" charset="2"/>
              </a:rPr>
              <a:t> unit yang </a:t>
            </a:r>
            <a:r>
              <a:rPr lang="en-US" dirty="0" err="1" smtClean="0">
                <a:sym typeface="Wingdings" pitchFamily="2" charset="2"/>
              </a:rPr>
              <a:t>terkena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dampak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(</a:t>
            </a:r>
            <a:r>
              <a:rPr lang="en-US" dirty="0" err="1" smtClean="0">
                <a:sym typeface="Wingdings" pitchFamily="2" charset="2"/>
              </a:rPr>
              <a:t>mis</a:t>
            </a:r>
            <a:r>
              <a:rPr lang="en-US" dirty="0" smtClean="0">
                <a:sym typeface="Wingdings" pitchFamily="2" charset="2"/>
              </a:rPr>
              <a:t>. </a:t>
            </a:r>
            <a:r>
              <a:rPr lang="en-US" dirty="0" err="1" smtClean="0">
                <a:sym typeface="Wingdings" pitchFamily="2" charset="2"/>
              </a:rPr>
              <a:t>Jumlah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orang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per </a:t>
            </a:r>
            <a:r>
              <a:rPr lang="en-US" dirty="0" err="1" smtClean="0">
                <a:sym typeface="Wingdings" pitchFamily="2" charset="2"/>
              </a:rPr>
              <a:t>hari</a:t>
            </a:r>
            <a:r>
              <a:rPr lang="en-US" dirty="0" smtClean="0">
                <a:sym typeface="Wingdings" pitchFamily="2" charset="2"/>
              </a:rPr>
              <a:t>). </a:t>
            </a:r>
            <a:endParaRPr lang="en-US" dirty="0"/>
          </a:p>
        </p:txBody>
      </p:sp>
      <p:pic>
        <p:nvPicPr>
          <p:cNvPr id="11266" name="Picture 2" descr="http://t3.gstatic.com/images?q=tbn:ANd9GcQKM106XNsnsv1FjDW3oJRP9iiYRAD8vCjhdDnnjqgR34q9RCG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357166"/>
            <a:ext cx="2836259" cy="2071702"/>
          </a:xfrm>
          <a:prstGeom prst="rect">
            <a:avLst/>
          </a:prstGeom>
          <a:noFill/>
        </p:spPr>
      </p:pic>
      <p:sp>
        <p:nvSpPr>
          <p:cNvPr id="11268" name="AutoShape 4" descr="data:image/jpeg;base64,/9j/4AAQSkZJRgABAQAAAQABAAD/2wCEAAkGBxQSEhQUEhQWFhQXGBgWGBcYGBwXHBgbGBcYGBgYGBcdHiggGholHBccIjEiJSkrLi8wFyAzODMsNyotLisBCgoKDg0OGxAQGi8kHyQsLCwsLCw0LCwsLCwsLCwsLCwsLCwsLCwsLCwsLCwsLCwsLCwsLCwsLCwsLCwsLCwsLP/AABEIAQ0AuwMBIgACEQEDEQH/xAAcAAABBQEBAQAAAAAAAAAAAAAAAQQFBgcDAgj/xABNEAACAQIDBAcDCAUJBgcBAAABAgMAEQQSIQUTMUEGIjJRYXGRI4GhBxRCUnKSscEkM2KCshVDU3OiwtHS4VRjdIOz8CU0RJOjw/EW/8QAGQEAAgMBAAAAAAAAAAAAAAAAAAQBAgMF/8QAJhEAAgIBAQgDAQEAAAAAAAAAAAECEQMhBBITMTJBUYEUI2EiM//aAAwDAQACEQMRAD8A3GiiigAoopttHGpBG8sjZUQXJ4+Gg4k30AoAc0l6p7dLpnvusPlHJpmsfPdqCfcWWo+baWMcgnFFOPViijA95kDn0tWUs0F3NI4pPsX+9eJZ1XVmCjxIH41m82FMmsk07995pFB/dQgfCuCbFgGu6Unvbrn1a5rN7THwaLZ33ZoM238KnbxMC+cqD86ZydM8AP8A1cBv9Vw38N6qcWEjXsxoPJQPyrsB4Cq/J/Cfj/pZD02wH+1R/H/CvI6c7P8A9qjHncfEiq9SVHyX4J+OvJaoOluBc2XF4cnu3q39L0+j2pA3ZmjPk6n86orRKeKqfMA02l2XC3ahjP7i/wCFStp/CPj/AKaarA8NfKvVZSNgYcdmPL9lnT+FhXdcCV1jnxKHwnkb4OzCrraYlfjs0+9LWbLiMYvZx0vk8cL/ANwH405j2/tBOLYeXzRoyfeCQPSrLPBkPBNGgUVS4enmSwxWGli75I/bRjzKgMB5rVrwONjmQSROro3BlIINaqSfIycWuY5oooqSAooooAKKKKACqx8oAJwypyeeAHyWRXt/Y+NWeoLpjs2SfDFYbb1XSRATYEowNieVxcVEuRK5lSxMJaxVmVhexGoN7aMp0I08D4ivMDyXs6Lb6ytcG3epAI+PnTH+WxG4hxSNBNYXVrFb94dSRlNjYmpRWBFwQR3jX41zGmuZ0E01oecRMqC7sFF7XOgv4ngK9RyKwurKw8CD+FLTeTARMbtFGT3lFJ9bVADnLRlpuuBiB/VqPIW/Cu8EaIbqtj5n8L2qdCdRbUWrqXBtpXOTW+pW4tpl0146qdfhUECUVxkgJ4SyD3R/hkrx82f+nf7sf+Sj2Fjm1Fqbrh3/AKaT3CP/ACU8aS4I1HiND68uHxqdCdRFhY8BSYqMopJKDh+sfIviS1j6Uzkw8a6uzkEgXeWRtSbKLFrC58KZ42eGHelYow8UW9vkA457C9r8U+IqySKts74naMagOpEhS5zBikK3Fru5vf7K3JPKvXyY422LmiR7xSxmcLkyAOJAjZUOqgai3lVc6XbVJBiGqlEa4AOUsxHaPZGnEC+o1FWL5I9kOWfFvcDK0MYI7WZxI7XPHraX8WpnCnYvlao1KiikpkXFopKWgAooooAKQ0tI1AGUbbiXEtjnJAzSmNWIzWXDlVGnMFlf71Qvyc7JXETyQyPLEwjDru2yG4YBsysCD2hxH0anNiWeEk8HeY+55XP51z6I4b5vjcMgvrJOlyAoIaLOAoB4dQchw4UnCVzpjc1UFRYMR0SxSD2OJSXwnjyn3PHa33TTeTZWOQa4dH/qph+Dqv41oNQm3dsMjph8OA+KkBKg9mNecsttQg5DixsBzI3eGD7GCyzXco2M2i8JUTYaeNmOVQVVsx42XIxzHyrniNrFbjczg8rwS2vbS9l4f61dXEGAVp8TJnmYWaVrF3/YjQcFvwRR53OtU7anyg4iVmXDKsK6DMwzya/s9lTx76mGx77qKJe0tcyOwXSNruJY2Wx6pEchvqeIy3FgBx8aafy7KWBGfhqEhcjtNYi4vmtl5cuVNsTjcW4IfFTG/G7sAfLKRTeFJorGPEOlhrZmF/Q8bW9Ku9gkuaK/KH2K2viHJ3W9UBADaF+1lkuSMptqUOvIGvMfSKRA36xszLkLJoozsWHj1DbTu5U/wnS3H4Zgu8EoJ0WUA6aC+YdYa996umwen8E1kn9jITYXN0JJsLObWPgwFZPBFOgW073JmfYfaGOmUHDwzOCijMEuC2RwzBrEdsqdPqeNd/5B2tOLbpl7dyzhL52UgWzcFC2GnBjWkY/ZLwucTggMzWMsF7JOObLyWa17EWDcD3iX2RtKPERiSM3B0IOhVhoyOPouDoR4ULFEs8sjJ4ugW0msWMdwS3WmJv1s6ggDgG1FQfSDZuIwkjxTMjyPEpfLmayAlV1I7RIN7d5r6ANZnPEsmMxkpFyJgik8QIo0Gn7+aq5VGEbLY25OisdBtlxT41YsWjOpRsgY260Z7JAOq5QRbhcHjW4QxBQFUBVFgABYADkB3Vj+ECRbSgkTLpiVjYKFFt7GwN8ut769bvrYxV8TtWUyKnR6ooorUzCiiigAooooAK8THqnyNe68TC6nyP4UAZX0ZW2Fg8UDd+rdY/E05kFsVgWHEYlR96ORT+NNejL3wsPguX7pK/lRFijJPgNFGbFC2Vw4sivxI0v3jlXPgnxPY9Po9Gibf2qMNA0hGZuzHGOMkjaIi+JP5moCArsyB58S28xU7Zntxd7dWJL8EUadwFyaesgxG0DfVMGoIHLfTLfN4FIx/wDKaqcmKjx2MeWY2hizBbnq5UPn9MjMTzFhXRhG3fZCEnSK/trFySXxGKJLnqqAOyGOioOQ8eJteoWPElQOpbNcm1ibcrjvOlSXSHaTTydYZYQQyqONhotwOHlXKExOdFFl01Frn3+FafJklSVISnK2M8OrMSXuS2oNs1gLEa+dtALcaebjMrByzG9+BA4A8B6V2GKjDEZhpYAf4etdN8qk5ja7AD0FLPLO3VqzKzlhVRSDZshI4/ROg0JNwCBa3jT3aHRslGeNS0dtQBw7ye8eArgtgGUmwBI9dfzqU2Htsqhjvfv5/HhqPxrCTktUTGu536FdK2wrLBiHJw7WVHOu6buJ45D48KuO2I/mkwxkekTFUxSjgVNlSfzQnU81Jv2RWXbWwd8w4Kb25WJ4Nf8AGr/8nu2PnWGfC4izSRAxup1zRkWU+OmnuraErQ1hyXoy7owIBBuDrcc791ZvD+sxP/Ez/wDUP5VYugmJYRPhZP1mEcw/ajH6l/G6fwmq7ELS4od2Jm8OJDfnVNo6B/B1EXtCQiSMknq4vDFePMg6XAFtTwJ9a10VkuPmzyxxWIy4nCgHXUs2Y+HKtbqcHSRm6haKKK3MQooooAKKKKACkbhS0jUAZTsRN3HJGdN1LNGb/su2p8La016OTmfG4FLKDHJKzBMgUBYuSq75RcgcedSfSiZYcTi1+lIElHd1kEZzEK2U3jJGYWPK9zXT5M8LvJ3muWEMQhzG1i7uXe1lW4ChLHKOJ86UjH7PY1KX1j6DEmLBbRxI7Uk89j5EQL6ZNKoTrYZRfKBZiNeQ0Hja3lV0xN/5CYm5JLM1tf8A1TMx/GqRhD7O30ixv724+l6ejkeOD3ebOZtMqOWIQ5AQb3YcdbDjram8cbobj6YN+4H6IHn+VSuIiBFrcbDTTTn8K4yYAAdVjcXNzqeHC/Mac6rHaE1WS2KJjaCJG6gYZtdCvx7+48aXE4YDUcQbXtf6OhsPEfE17wWYOwa1wBblpa55eVdJsSyE9W4vY625DT31WcnxFu6+CDtAozXtxUHhbz/EV74MPEW9NR+fpTU4sFrZlBHG5OlxfW9u6iR8w0fgQeqLcOPeedY7rJHEjANZtQw0HHhoQKkvk+lKbQS5PtEkjYd+VQyX9PjUNi2EYBUda4tc8e+58r+grpsLEg47DSIRcSRqRexBLFSLe+xq0Iu7NcOk0aztACPGYaQfzokw7crnKZYye+27Ya/XqrYmLJjMavfKsg8nhj/NTVr2+3tcEO/E2t5QTH8Beq50yYQYvetossHE8M8DMfUrIOH1KjMrgdTE6kVjYcW92nD2SBiGY5ShN4o5DdsqA6EjiSa2UVk3yVYXe4t5gDliRwzFg2aSVl1BsLjKh4i+vjWtVbEqiRkf9BRRRWhmFFIaWgAooooAKQ0tI1AGbbQnKYvHs9+q6n9wQIVt7711+TXFM+JxObNrDAxDAAhs0ouQALErl07gONcemuD+cYyVFfdhYolchc2clnazC47K5bH9o8qkPkywaQnFxDVw8bZjxZDGMt/Jg/rS0UuKxiTfDRI9H8MsuFxOGI7MuJiYHlndpF8urIp94rK4RlVVc2IY68NQTmF/Bga2IqIMWW0EeJyqT3TILKT9uMWv3xqPpCqP062PuZy4HspjcHksh7an7XaHjmpzHFS/h9xLPHeiV92a68xcnTQ+lE8gKkXtcEai1cRKVYK3EG1/C1xr7/hXZ945ZIopJSqhmyDNlzEhb631I48qWnBxk490IU26Q2xY6ystiRpe/oD3c/WuyWcNexU2Oo04DjTo7CkGIiw8r5cRKoOVYwyR3BNpCTd+FiykW001rvsboHiZHKS2hyC5LZWLNc5bIG/Vn6xtwq+7vJJ6UbfHmyIjiUlSgCr9a1i3dYcxqTeumLwqsL2uy6gjw1teusjhJHjbKxVwmeO7Rm9ivWAsCRyPdTgnTxrs4MePhbsdUVcHHRkSWLENfggsOPa1JPnYelPujEObHwKBxlQ3t9UM593Uv61yiwoXrAG5AHdby7zrVo+TvZ5lxTT29lCGQE/SkYBTb7K/xVhOCxYd0vhj/RddqENjMGnNTNP92Pdf/d8Kr/TRFlxkcUihkSBnynUEySZb2I4gRkfvVLbBlGIxeJxIJMaWwsfcd2S0zg87uQv/AC6g/lH3i4jDth9Zd3LmXTrIGS3HQ2Zr20vrrXMy6xZ0MfUhh0Mwww+0wsQypJFLmW5t1TGysL8bEkDjxI5VqArMPk0wrtjsRJMMrpH1VtylbV73PKIDnxrUKnH0hkf9BRRRVygUUUUAFFFFABSNS0hoAzSGbeT4uQ88RIvuitGv8PxqQ6Ltk2gf97hyD5wyAj4Sn0qG2J2JG45p529ZnpyshTG4BhzleM+TxPp5XApGL+32OSX1ejQdpYJZ4mR7gMOI0KkaqynkwIBB5ECoZEXGQyYXFC0yWD20N+Mc8fgbXBHAgrxBFWMVFbb2PvskkbbqeO+7lABtfijj6UbWF18LixANPCZmGO6Ozri44ZCqZyVSc2COPBb9vXs99+VaV0Z6NQ4JCI7l2tnkbVnI/AeHjXCHHx4j9FxkapOVuYm1V7aF4WOji9uHWW4uBUpsnACCPdq8jqCbGRs5A+rm4kDleplJydsqoJO0VPZuwMdHtASvNngvISxYm6MWKx7s9kgkajTSpPZvRLdYyTFmd3LhgUI+seBa+qrbQW0qS6SbOfEQNHFIYmJU5hcaAgkEqQeHj6jSm2MwmJzYYpiAkcdt9cXMtsoABN7X158+dRvMtQmH6H4RIXgWIbtyC2pJuNFIYm4y8rcKoHSfYfzKULdnikHs3fUhuBjJ5m2o99aN0aXFCM/PGQylibJwQWFlvz1uffbW1649JdnzYlTAojWFh15Guzg3/m04BhxDE6HlWmLK8btFZwUlRnGytnS4uXdQ6KtjJIeEYPeObHkvrV42w4wWGjwmDA38vs4V53I68zfZF2JPPSu8k8Ozo48Ph488z33cQIzyH6UjtyUXuznv8hXbo7sR43fEYphJipBYkdmJdbRRX4KL6n6R1oy5nklbCEFEfbB2WuFw8UKahFAJ5sfpMfEm5qp7ekz4+Q8o4Yo/JmZ3b1BSr5WcytmxWNblvwo/chiU/wBoH0pTO6gMYNZjfoDMU2nMhvZllA420aKRbX5e0kI/1rUKyrYibva0RBsHNiLc2hlPG+t918B3a6otWxdJXL1C0UUVqZhRSUtABRRRQAUUUhoAy3Yn6r9+X/qvXeUe3wR7sUnxRxXDY4ski/VnxCekz/lXOA+3gG8VycZHYC91tmJVjmNrAcLD40gv9PY7L/P0auKKQUtPiQz2lsyKdCkyK68bMOB7weIPiNag48RLgXRJWMuFZgiTHV4SxsizH6aE2UPxvbNe+arRUb0iSM4acTfqt0+f7OU3I8f9KgDntqeQBUjsu9zxiTju3KExsVuLrdSDzuV5XquYNg99l45pJ5XTel1AChL9VQwOfqle0w1J91TezcRbBYWTE6vkw5b+scIgP33pztHagilgj3UjmZiuZFuEAtq55D/AnlUgcejsXVYqSIV9jCn7MZKlyTqWZgfCwHea5SbVlxDtHgwoVGKPiHF1BHaWJR+sYcCTZQRbU6Vzl2mV2bLNGFRo4ZrBdFV4w62HcAy1MbIwKwQxxJ2UUKPdxJ8SdffUAcNj7FjgzMCzyvrJK5u7kcLngAOSgADkKk6KKkBDWaYY3fEHvxOI+EhH4CtLrMsH2p/+IxH/AFmpfaOk32fqPGzr/wAoYfMCBv1ym2hHzXEHQ3N9b30Fq1AVm+EkU47BLcXErkqDqP0eaxI4ga1pFTs/QRn6haKKK3MQooooAKKKKACkNLSGgDN2TLiMYvdiGb76I/4sajcPIzY7BKWLWxLG27MdsqNoCe3a/aqa22uXaGIA+lFBJb/3U/uCojoEm9x0RZX9nHNL1mlbKXKRrrKAwFg2lgONKKP2+xpv6/Rq60tIKitv7ZXDIpytJI5yRRL2pHPBR3DmWOgFNipJyyBQSSAALkk2AA4knkKrGKxp2heGAE4Um02II6rqD1oob9vNYqXGgBNrnh6i2BJiCr498/P5smkKm+mfnKw726vhVkijCgBQABoABYAeAHCoAg9pvvZooI7ZEYSSnkCgzQx/aLhXsOCx+IppszHyYNI02hPvJ55bIFUkLcKMlwBcAm97Dte+rBHgFV840OugsBdjdmsOLHTU66ed4/ZuyJElleabfBnLwqyD2IN9FJJN+tl0toB41DJOWzIAGxOFkXquzyJobPHNq4vwuHZxbuKnnXno1tMqFwuJOXExjL1uEyr2ZYye1cWuBqpuD3mbigyliCesb2JuBoBp3XtXDaey4sQmSZAw4jkVPJkYaow5MNakgfUVWN/NgdJWefC8d6dZYR/vbayJ+2BcAda+pqxwzBwGUgqQCCDcEHgQeYqQPZrNIBaXFL9XEzf2iJB8HrSzWc46HJtDGDk+5mH7yFD8YvhWG0K4m2B1IZ9HJd5tDDi46smIewfeAZIxHqeCnrg5Rwv31qQrJ/kwcS492GciOGS7M+e7SSpYqb2sVTgBatZq2JVErldyCiiitTMKKQUtABRUX8+bw9KPnzeHpQBKUjVGfPm8PSk+fN3D0oAo23MCuIxmKaW7ZSsKgMygII1YjQi92kJpt0KKQ7RSODOEdJI3VtQN0cwZSTftHh+0aOl29bFTDDGzmJGlBNhmJsmQggq+RNSTawHfTf5KECTTvdHcxpZhYizO+ax01zLY+QpaK+x6m8n9Zq+MxSRRvJIwVEUsxPIAXJqB2LhyzNj8SMrshEan+Zg7QB/ba2ZvcOVcsc7YvEx4ZrblAMRN+1ZiIYz4FlLH7AHAmrJiYVYWbUAg28VII+IBphmAwhgeZlkkusYOZIuZPEPL4jknAcTc2yygFeBIKDLQgOhqF2dsYxYrET712WbL7MnqrlFrjX0tbTvqV3tQ+2dnSTTYZllyRxOXdRxcgdWxHvBvyY0ATlRm0sXKjIqqoRiFMhuwVibKCgsdeF8wqR3lc5QrKVPA6H38aGgGWHxhWXcyG7FS8bW7SggOGsLZlLDzDDxphhYvmM+QH9Fnb2Y/oZmJJQd0b8hya45gBMZtQAWs5mik6qqjksAbXBI7LRnU8Ab8SKmNp4JMRE8T9lxbTQjuYdxBsQe8CojfckeVmXTSD53i5VRt3ukijZxfMzdaS3EWAWT1Y9wqz7A2xK8RWW2+iZoZdLXdNMwF+Dghh4NVO6VY2XD4yRkj3izIstlBJVlAjuwHBSFH/YqmW93Qvire1HPyYocNi5oCQ4kRpA9iCDE6qVJPEkSg6X151p9Y/wDJYj/OJ5mtcKVytfMN6ysTrra0YHr41pnz5vD0q2O93UrOr0JSiov583h6UfPm8PSrlSTpai/nzeHpR8+bw9KAG1FFFABSUtAoApuGbPNi3752jB8IlEY18wTXDo37PFxC59pFKhurKSUdXGj9bm3geIpdhNdHb6007+srn0rzutzicG62t84ZQoFrCSNri9zfUE3040jGX2+xuUfr9Fx6HKWGIxDG+9mcL4Rw+yUDw6rH96pHZGIaSBHk7TguBa1lYlkHmEKgnvqK6LnLsiE3uRhix8yhJ996k9nR2YIQMsUccYNtbkAtryFlTTn7qdQqx7SGuWElzoG79R5XNvhau4qSDxTHYsM6IRiJRK5diGAAsp4LoB4+trm16ftSVAHrNXpTeudC1IHVmrmcQqkBmALGygniQCbDvNgT7q9XqF6VTFYoyva3qFPAp1/eCAVPgxqGAyxqmLaRF7JiIQ1v95C2VjfxRl+7UAkmfF4tz9F0gHlGgYj78jVZOlSfpmzyPrTrfwMJNvK6j0FVPo+2aEyc5JJZD45pG/K1L7Q6jRvgVyPHQ9d1j5V0Amika2o60co70X6L8h7zV8qibOBTGwllteWZA12OZWhD8ybarawsOpw1q9itMTuJTKqkLRRSVqZi0UlLQAUUUUAFJS0lAFF6ND9Gi8QT6sTXXEg7zDE26uJjItfgQy63568vCufRo/osP2fzNNccSJovbB74qH2enUGtgefEE8q58f8AQel0F+6JEGGaBh+qlljKkaZHJlTzBSQeluVPYXyzsv11Eg/csj/Ap941Dwz7nHx/0eJQxHX+ciu8enimcfuipvaeHYsjx2zo3MkAq2jqSAbciNOKCnxENkKN2RwyvKvpIwHwtTm9N8PCySyHTduFa3MOBlOnMFQvkVPG9OwvfwqQPFqjv5Of52ZzKd3ut2sNrDNmzM511OgtpprrrTKXp1g1D9diytlChTmc3teMaZ1HeNNK47K6dwSsVlBg0zKZGXKRpzB0bw+NVco+Sd1+Cx2or1hp45UV42DIwurKbgjvBFeilqsQeAKh9sYZppoFVSVjZZXPC3WGXjx0VwQNdRUxzrzhsWrtIq67shWPLNYMVv3gEX86AK30kxGbGIoP/l8NLMw8ZOon8D1WOjUWXCQD/dqfUX/OpmOUTtj8UOywaBD3ph1dc3kZGcjwAqL2H/5aD+qj/gFK7TyQzs/Niun6VhDc/rzpyHsJhp3X/KrnWbjE/wDiUKcDvojYgXIEMwzC30bvbW548rVpArTB0meZ3IKWkorYyFooooAKKKKACkpajtpbagw5AllVWPBL5nPki3b4UXRJVujh9gq37LSJ92RhTJ3DzQEMGPzuMdvONA5GgAVT4C57zT7YlhvlHBZ5bcRozbxbg6jRxxqLbFE4iAKQ1sRm0kMlgiv9HKoTjwFz40hHTIxx6wL/ALbwBniKo2WQEPE/1JEN0byB4+BNS2wNpjEwh7ZXBySIeKOujKfxHgQazHGM0a/pGOnZrHRXEWY+Gthr4152T0glhdZ4hLJpllR2U75RwYFbgyIBYHmBY3pnipmDxNF16X9LGwrGKKO7hQxd+wua9gB9JtOHiKo+1ukeKxCFZJCFYAGOMBAR3kkZtSDztyrTGGG2lh7giSM817SMOI71Ydxqk7a6CTRFmw7GUHl9MW5cetWebic4vQvhePlJalXS6gWBy6gKBmPCxBN9NTSGTS9gLGwBBBBtzt/+V0xcLx6Oro50sVAJNuOvL31xdRwFtACQANT366c6RY7a7E1sLpJNgyABnjNy0ZNlBJJzKxuV18CNa0Dov0mXGq4sElS+ZAc2n0WU2FwfgayaDCs5tGhcjju1zHwJW2gq4dGehuJEkMzsIcpDMACJDlYdRgNLMAb/AIG9N7POfLsK54Q59y7Y/HGMAIM8z3Ead5HFmP0UW4JP4kgGvbfxhwsUWBwpvipwet9XMbzTue8kuw8b91THSnbkeCi3rgNIerGg7TsbdUGxIXmfKsiTbU6ztifnEJnkFmzFGKA/QCkjKABb3eZLMpUKxjZqCYBYsMYYx1ViKL9wi58SdffVX6ONmwuHPIxR/wAK1FYXpviSwDGB0JysBZGGtjxexNjp3086Ly5cHGSD1AVNlJPUYiwUXJ7tKwztSSoYwxasi+j8DPtGNjoDPK4B0JCoetYG2W4AvbXvrU6yzoJjEGK3khSNI4nGZjlu0joozsx6zG3HxNahDKrDMjBh3qQw9RpW+PSNGE+Z7ooorQoLRSUUALRRSUAVjpxjpUWCGFijTuVLjiFA1tzHaB07qZ7O2VHCOqt35yN1nbxLHWk6QPn2lAmlooWf75Kn+76U4weGESsFuRbqIx0U66BrXCnu1A5d1JZ3cqGsK0sjcXhsQkkksG7YOFvGwsSVW2YG4F9ANaisLsbFSODiZCAFNmDKSCdLADh4kcrVZBjUuBJeJjbSTQH7Li6t638KdiM8tR3jUetZbzRrSZCYLo3DGOBN+OtteZFtbHuJNPG2TETezD7LugHkFIAp7akqu8WpEUcE2GZpsPPNG+l9d4rf1isRnHiTen+A+UeZBfE4bMvAyQsD5Xjube9vWu9cZ8Kj9tFb7QBrWGZxKTxKRY8L0u2fiVAM0Wv0JgFN+4h/yp+kOCbrAYY25gRm1/H0qgS7Cga3s1HeQLE+Z51yi6NYZf5sE95C8O62XKfTnWizrujLgPyaHNtfB4cEmWCME8mUEnyGpNVbbPyjqCUwaCQgXLyndKPsq1mc6+HConD7DijN4gUPeunLu7N766CpJRpqSfE/6WqJbR4RKweWUM7XmnnMryGSXULnBOUHU7qNUYIPI34Xo/kCSW5EevflMZuf2jIre/KavtLWfFZosaRSMNsTFx6AvlNtBIsg8ismUeHE12fHbnDy4dzunLyZSVdBlbrdQqCL6mwvpVxoZQeIv5i9RxL5k7lcjO8JhWMczImSJig6xAvYElVVgc4ub8dMo1prhMXJC+fDu8JvawzBWa+qrxDcu1rrWk42VEW8rKq/t6A+QPH3d9V7bnzaSytGyvIVyWARpdeyymxVDe2ZwNL2Gl60jNszcVyLp0U2ucVhxIwAcEo4H1l0J9/Gpiqb8m0t1xSdUgTZwV7PtBey+HVq503F2hWSp0JRS0VYgKSlooAonShSm0FZb3aGLNa/AYhQeHLLxqUpv0p6uOwbW7aTRk+WVgP+/GnFIbR1DuDpC+luR5U1fZsJN92FPensz6panNFY2zRpHJcLbhNMB3EiQf2wT8a6GNxwaNvNWjPvILD4UtFW3g3V2FscpLLqOARg1/Itl/KjEOEW5zH7KFyPMKDai9F6h14JpjQbSj5iUecMv+WkbakItdyPOOQf3aeXovQqI1Gg2gh0USE+EMv+WnUV2BOR1t9YWv5c6W9F6NA1OQkP9G/9gfi3/d6JZiovlUDveQL+Aavb35Ae8kefLjSkUaEjPAY4SN1WVgLmyKxB/wCYdK547Lez4iQE6CNCqk34CyrnNdcTC5UqbyBrX13QFjfiOtb1pqIRCvWeLDoT2Ust+8NK2p8wAdONSirRw2jhUiU7q6OdMwG8kfxv2zpzzAeNVP5naRzoSDncu3WVAljvJFNo146AlmzWq2bXxcbKxC9T6UjMYYz5ycZNOQzCqnISHVQAATdVybpAxYKHRWtmsT23GUcgeesLM5lm+TzEOuIxAs5zBSb2Fu4lb6cbADUDSr1PjygJZGKgXLAAgfG59KzDYW6zYnMyMrHJk+c7tpApN8l7CUHvJHxrrg0fXLALA6FbT/2lSUjlTkOQpLmXz/8AqoRoQ488gHG3Ngal4cWrKGB0IuL+NUfB46VCFVzmOm7IjLE2+o5ic+QAqSXa0o0OQeBgnUj3WNvWrEFtpKWigCrdP8HIYUnhsXw7M9v2StmIHO2h8gahNj7dWQqhbMxzknQHqrG2i24dc+9DWhkVSdudBAzF8KVUkgmJxeMkX7J+jx919LVjlxb2prjybug7gmDAHgSqtluLgNwv6H0rpVSOJmwjMMRC8QMSxhgSygrnynNcg9rvvoKfYfb+ZQUKu25Z8o4l0CnKeeuvoaTeOSG1NMn6KZHaS3YcgYwDwvvbAGx5U4jxKkAg6Find1lYqR6qR7qo00WTTOtFF/8AD391AqCQooooAKKWkJqQFpriQi3aSUqO4uEA9LH416lWNmytYtlJy3PAEX04cx61CjaUapvYcMoJZFucqkmRsqm4BuOOvhV0rKtpEm8qtGN2JWUnTIbE8eLMR1TrrXKHDbvrtu4hfU33rtrwMz+lgG8DTZtoSGwLhSRORkUXO6cAEFzbrDvAqCXb1lzmxcqxVmG9e5Y2GY2WOwGoF+/nVoxbKuSHPSucDOCpuUkIN965FhbLHqIkN7ZuJHIXFQscyCZjIpIUgGPMZBIUW4DSHj12AsNBkPcKdw4XEYtY44Y2CImQsTZW1XV3Ngw6g0sfKrLsDogYR10jMlyLszFQvDqBQCG4dY+61MQx6amE8ivQgcACo0xYuTd0EczIrNq2qaceJGmlS8WxGm68YgkIIuesl+drSRte48asL9FonHWV/wB2R7e4MxA9K7y9GY7goioQAukcZuBzN1vfxBFbpUYN2Rm0xOQFEUyi+ioY7DkLMrB7XPPv5WpqcHivqt70LH3t891qwRdHhoXZjYghczZDaxHs2ZlBBF7gCpfceJqSDvSUtFACUUUtACMLix1B5H8xUNj+iuEm1aFQ31k9mfO62v76mqKKCynYvoQ1iIcVKAeKygSqR6CozEdGtoICEaKTXOCGyMG43AIAv4G4NzWh0VnLHF9i6nJGafpUZ9rhZrbzeApZ7HmOqLWNz96uLbfCAh0mS75ySmXhIGt2uFhatRpfDlVHhiXWWRmE3SWIliJStwoHUOmViSdDzvb3Us3SmL2hje1wuW4biL5haxtwHrWjDAxAk7tLk3JyjU2Avw42A9KU4SO992l+F8ovbuvaq/Hiu5biy8Gby7ficTLvcudcqnI5y9W1wBwNz8BXKfbkBZ8rM2Z4pAqoSbxldNbcci/GtFTZGHUWEEQB5ZF5m55d9PIUCCyAKO5RYego4Eb5hxZGXw4mfePJh8HOS9+2psCbZiABzK341zj6PbRkC+z3agpa7Iv6u+UnUniSfOtWorRYooo8kmZvhegOKewmxCqoBWy5nOU6leCixIHPlU5sz5P8LEbvnmPc5AX7qgX95NWy1FXUUuRm5NnKPDqoCqqqo0AAsB5DhXQLS0VYgKWiigAoooo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270" name="AutoShape 6" descr="data:image/jpeg;base64,/9j/4AAQSkZJRgABAQAAAQABAAD/2wCEAAkGBxQSEhQUEhQWFhQXGBgWGBcYGBwXHBgbGBcYGBgYGBcdHiggGholHBccIjEiJSkrLi8wFyAzODMsNyotLisBCgoKDg0OGxAQGi8kHyQsLCwsLCw0LCwsLCwsLCwsLCwsLCwsLCwsLCwsLCwsLCwsLCwsLCwsLCwsLCwsLCwsLP/AABEIAQ0AuwMBIgACEQEDEQH/xAAcAAABBQEBAQAAAAAAAAAAAAAAAQQFBgcDAgj/xABNEAACAQIDBAcDCAUJBgcBAAABAgMAEQQSIQUTMUEGIjJRYXGRI4GhBxRCUnKSscEkM2KCshVDU3OiwtHS4VRjdIOz8CU0RJOjw/EW/8QAGQEAAgMBAAAAAAAAAAAAAAAAAAQBAgMF/8QAJhEAAgIBAQgDAQEAAAAAAAAAAAECEQMhBBITMTJBUYEUI2EiM//aAAwDAQACEQMRAD8A3GiiigAoopttHGpBG8sjZUQXJ4+Gg4k30AoAc0l6p7dLpnvusPlHJpmsfPdqCfcWWo+baWMcgnFFOPViijA95kDn0tWUs0F3NI4pPsX+9eJZ1XVmCjxIH41m82FMmsk07995pFB/dQgfCuCbFgGu6Unvbrn1a5rN7THwaLZ33ZoM238KnbxMC+cqD86ZydM8AP8A1cBv9Vw38N6qcWEjXsxoPJQPyrsB4Cq/J/Cfj/pZD02wH+1R/H/CvI6c7P8A9qjHncfEiq9SVHyX4J+OvJaoOluBc2XF4cnu3q39L0+j2pA3ZmjPk6n86orRKeKqfMA02l2XC3ahjP7i/wCFStp/CPj/AKaarA8NfKvVZSNgYcdmPL9lnT+FhXdcCV1jnxKHwnkb4OzCrraYlfjs0+9LWbLiMYvZx0vk8cL/ANwH405j2/tBOLYeXzRoyfeCQPSrLPBkPBNGgUVS4enmSwxWGli75I/bRjzKgMB5rVrwONjmQSROro3BlIINaqSfIycWuY5oooqSAooooAKKKKACqx8oAJwypyeeAHyWRXt/Y+NWeoLpjs2SfDFYbb1XSRATYEowNieVxcVEuRK5lSxMJaxVmVhexGoN7aMp0I08D4ivMDyXs6Lb6ytcG3epAI+PnTH+WxG4hxSNBNYXVrFb94dSRlNjYmpRWBFwQR3jX41zGmuZ0E01oecRMqC7sFF7XOgv4ngK9RyKwurKw8CD+FLTeTARMbtFGT3lFJ9bVADnLRlpuuBiB/VqPIW/Cu8EaIbqtj5n8L2qdCdRbUWrqXBtpXOTW+pW4tpl0146qdfhUECUVxkgJ4SyD3R/hkrx82f+nf7sf+Sj2Fjm1Fqbrh3/AKaT3CP/ACU8aS4I1HiND68uHxqdCdRFhY8BSYqMopJKDh+sfIviS1j6Uzkw8a6uzkEgXeWRtSbKLFrC58KZ42eGHelYow8UW9vkA457C9r8U+IqySKts74naMagOpEhS5zBikK3Fru5vf7K3JPKvXyY422LmiR7xSxmcLkyAOJAjZUOqgai3lVc6XbVJBiGqlEa4AOUsxHaPZGnEC+o1FWL5I9kOWfFvcDK0MYI7WZxI7XPHraX8WpnCnYvlao1KiikpkXFopKWgAooooAKQ0tI1AGUbbiXEtjnJAzSmNWIzWXDlVGnMFlf71Qvyc7JXETyQyPLEwjDru2yG4YBsysCD2hxH0anNiWeEk8HeY+55XP51z6I4b5vjcMgvrJOlyAoIaLOAoB4dQchw4UnCVzpjc1UFRYMR0SxSD2OJSXwnjyn3PHa33TTeTZWOQa4dH/qph+Dqv41oNQm3dsMjph8OA+KkBKg9mNecsttQg5DixsBzI3eGD7GCyzXco2M2i8JUTYaeNmOVQVVsx42XIxzHyrniNrFbjczg8rwS2vbS9l4f61dXEGAVp8TJnmYWaVrF3/YjQcFvwRR53OtU7anyg4iVmXDKsK6DMwzya/s9lTx76mGx77qKJe0tcyOwXSNruJY2Wx6pEchvqeIy3FgBx8aafy7KWBGfhqEhcjtNYi4vmtl5cuVNsTjcW4IfFTG/G7sAfLKRTeFJorGPEOlhrZmF/Q8bW9Ku9gkuaK/KH2K2viHJ3W9UBADaF+1lkuSMptqUOvIGvMfSKRA36xszLkLJoozsWHj1DbTu5U/wnS3H4Zgu8EoJ0WUA6aC+YdYa996umwen8E1kn9jITYXN0JJsLObWPgwFZPBFOgW073JmfYfaGOmUHDwzOCijMEuC2RwzBrEdsqdPqeNd/5B2tOLbpl7dyzhL52UgWzcFC2GnBjWkY/ZLwucTggMzWMsF7JOObLyWa17EWDcD3iX2RtKPERiSM3B0IOhVhoyOPouDoR4ULFEs8sjJ4ugW0msWMdwS3WmJv1s6ggDgG1FQfSDZuIwkjxTMjyPEpfLmayAlV1I7RIN7d5r6ANZnPEsmMxkpFyJgik8QIo0Gn7+aq5VGEbLY25OisdBtlxT41YsWjOpRsgY260Z7JAOq5QRbhcHjW4QxBQFUBVFgABYADkB3Vj+ECRbSgkTLpiVjYKFFt7GwN8ut769bvrYxV8TtWUyKnR6ooorUzCiiigAooooAK8THqnyNe68TC6nyP4UAZX0ZW2Fg8UDd+rdY/E05kFsVgWHEYlR96ORT+NNejL3wsPguX7pK/lRFijJPgNFGbFC2Vw4sivxI0v3jlXPgnxPY9Po9Gibf2qMNA0hGZuzHGOMkjaIi+JP5moCArsyB58S28xU7Zntxd7dWJL8EUadwFyaesgxG0DfVMGoIHLfTLfN4FIx/wDKaqcmKjx2MeWY2hizBbnq5UPn9MjMTzFhXRhG3fZCEnSK/trFySXxGKJLnqqAOyGOioOQ8eJteoWPElQOpbNcm1ibcrjvOlSXSHaTTydYZYQQyqONhotwOHlXKExOdFFl01Frn3+FafJklSVISnK2M8OrMSXuS2oNs1gLEa+dtALcaebjMrByzG9+BA4A8B6V2GKjDEZhpYAf4etdN8qk5ja7AD0FLPLO3VqzKzlhVRSDZshI4/ROg0JNwCBa3jT3aHRslGeNS0dtQBw7ye8eArgtgGUmwBI9dfzqU2Htsqhjvfv5/HhqPxrCTktUTGu536FdK2wrLBiHJw7WVHOu6buJ45D48KuO2I/mkwxkekTFUxSjgVNlSfzQnU81Jv2RWXbWwd8w4Kb25WJ4Nf8AGr/8nu2PnWGfC4izSRAxup1zRkWU+OmnuraErQ1hyXoy7owIBBuDrcc791ZvD+sxP/Ez/wDUP5VYugmJYRPhZP1mEcw/ajH6l/G6fwmq7ELS4od2Jm8OJDfnVNo6B/B1EXtCQiSMknq4vDFePMg6XAFtTwJ9a10VkuPmzyxxWIy4nCgHXUs2Y+HKtbqcHSRm6haKKK3MQooooAKKKKACkbhS0jUAZTsRN3HJGdN1LNGb/su2p8La016OTmfG4FLKDHJKzBMgUBYuSq75RcgcedSfSiZYcTi1+lIElHd1kEZzEK2U3jJGYWPK9zXT5M8LvJ3muWEMQhzG1i7uXe1lW4ChLHKOJ86UjH7PY1KX1j6DEmLBbRxI7Uk89j5EQL6ZNKoTrYZRfKBZiNeQ0Hja3lV0xN/5CYm5JLM1tf8A1TMx/GqRhD7O30ixv724+l6ejkeOD3ebOZtMqOWIQ5AQb3YcdbDjram8cbobj6YN+4H6IHn+VSuIiBFrcbDTTTn8K4yYAAdVjcXNzqeHC/Mac6rHaE1WS2KJjaCJG6gYZtdCvx7+48aXE4YDUcQbXtf6OhsPEfE17wWYOwa1wBblpa55eVdJsSyE9W4vY625DT31WcnxFu6+CDtAozXtxUHhbz/EV74MPEW9NR+fpTU4sFrZlBHG5OlxfW9u6iR8w0fgQeqLcOPeedY7rJHEjANZtQw0HHhoQKkvk+lKbQS5PtEkjYd+VQyX9PjUNi2EYBUda4tc8e+58r+grpsLEg47DSIRcSRqRexBLFSLe+xq0Iu7NcOk0aztACPGYaQfzokw7crnKZYye+27Ya/XqrYmLJjMavfKsg8nhj/NTVr2+3tcEO/E2t5QTH8Beq50yYQYvetossHE8M8DMfUrIOH1KjMrgdTE6kVjYcW92nD2SBiGY5ShN4o5DdsqA6EjiSa2UVk3yVYXe4t5gDliRwzFg2aSVl1BsLjKh4i+vjWtVbEqiRkf9BRRRWhmFFIaWgAooooAKQ0tI1AGbbQnKYvHs9+q6n9wQIVt7711+TXFM+JxObNrDAxDAAhs0ouQALErl07gONcemuD+cYyVFfdhYolchc2clnazC47K5bH9o8qkPkywaQnFxDVw8bZjxZDGMt/Jg/rS0UuKxiTfDRI9H8MsuFxOGI7MuJiYHlndpF8urIp94rK4RlVVc2IY68NQTmF/Bga2IqIMWW0EeJyqT3TILKT9uMWv3xqPpCqP062PuZy4HspjcHksh7an7XaHjmpzHFS/h9xLPHeiV92a68xcnTQ+lE8gKkXtcEai1cRKVYK3EG1/C1xr7/hXZ945ZIopJSqhmyDNlzEhb631I48qWnBxk490IU26Q2xY6ystiRpe/oD3c/WuyWcNexU2Oo04DjTo7CkGIiw8r5cRKoOVYwyR3BNpCTd+FiykW001rvsboHiZHKS2hyC5LZWLNc5bIG/Vn6xtwq+7vJJ6UbfHmyIjiUlSgCr9a1i3dYcxqTeumLwqsL2uy6gjw1teusjhJHjbKxVwmeO7Rm9ivWAsCRyPdTgnTxrs4MePhbsdUVcHHRkSWLENfggsOPa1JPnYelPujEObHwKBxlQ3t9UM593Uv61yiwoXrAG5AHdby7zrVo+TvZ5lxTT29lCGQE/SkYBTb7K/xVhOCxYd0vhj/RddqENjMGnNTNP92Pdf/d8Kr/TRFlxkcUihkSBnynUEySZb2I4gRkfvVLbBlGIxeJxIJMaWwsfcd2S0zg87uQv/AC6g/lH3i4jDth9Zd3LmXTrIGS3HQ2Zr20vrrXMy6xZ0MfUhh0Mwww+0wsQypJFLmW5t1TGysL8bEkDjxI5VqArMPk0wrtjsRJMMrpH1VtylbV73PKIDnxrUKnH0hkf9BRRRVygUUUUAFFFFABSNS0hoAzSGbeT4uQ88RIvuitGv8PxqQ6Ltk2gf97hyD5wyAj4Sn0qG2J2JG45p529ZnpyshTG4BhzleM+TxPp5XApGL+32OSX1ejQdpYJZ4mR7gMOI0KkaqynkwIBB5ECoZEXGQyYXFC0yWD20N+Mc8fgbXBHAgrxBFWMVFbb2PvskkbbqeO+7lABtfijj6UbWF18LixANPCZmGO6Ozri44ZCqZyVSc2COPBb9vXs99+VaV0Z6NQ4JCI7l2tnkbVnI/AeHjXCHHx4j9FxkapOVuYm1V7aF4WOji9uHWW4uBUpsnACCPdq8jqCbGRs5A+rm4kDleplJydsqoJO0VPZuwMdHtASvNngvISxYm6MWKx7s9kgkajTSpPZvRLdYyTFmd3LhgUI+seBa+qrbQW0qS6SbOfEQNHFIYmJU5hcaAgkEqQeHj6jSm2MwmJzYYpiAkcdt9cXMtsoABN7X158+dRvMtQmH6H4RIXgWIbtyC2pJuNFIYm4y8rcKoHSfYfzKULdnikHs3fUhuBjJ5m2o99aN0aXFCM/PGQylibJwQWFlvz1uffbW1649JdnzYlTAojWFh15Guzg3/m04BhxDE6HlWmLK8btFZwUlRnGytnS4uXdQ6KtjJIeEYPeObHkvrV42w4wWGjwmDA38vs4V53I68zfZF2JPPSu8k8Ozo48Ph488z33cQIzyH6UjtyUXuznv8hXbo7sR43fEYphJipBYkdmJdbRRX4KL6n6R1oy5nklbCEFEfbB2WuFw8UKahFAJ5sfpMfEm5qp7ekz4+Q8o4Yo/JmZ3b1BSr5WcytmxWNblvwo/chiU/wBoH0pTO6gMYNZjfoDMU2nMhvZllA420aKRbX5e0kI/1rUKyrYibva0RBsHNiLc2hlPG+t918B3a6otWxdJXL1C0UUVqZhRSUtABRRRQAUUUhoAy3Yn6r9+X/qvXeUe3wR7sUnxRxXDY4ski/VnxCekz/lXOA+3gG8VycZHYC91tmJVjmNrAcLD40gv9PY7L/P0auKKQUtPiQz2lsyKdCkyK68bMOB7weIPiNag48RLgXRJWMuFZgiTHV4SxsizH6aE2UPxvbNe+arRUb0iSM4acTfqt0+f7OU3I8f9KgDntqeQBUjsu9zxiTju3KExsVuLrdSDzuV5XquYNg99l45pJ5XTel1AChL9VQwOfqle0w1J91TezcRbBYWTE6vkw5b+scIgP33pztHagilgj3UjmZiuZFuEAtq55D/AnlUgcejsXVYqSIV9jCn7MZKlyTqWZgfCwHea5SbVlxDtHgwoVGKPiHF1BHaWJR+sYcCTZQRbU6Vzl2mV2bLNGFRo4ZrBdFV4w62HcAy1MbIwKwQxxJ2UUKPdxJ8SdffUAcNj7FjgzMCzyvrJK5u7kcLngAOSgADkKk6KKkBDWaYY3fEHvxOI+EhH4CtLrMsH2p/+IxH/AFmpfaOk32fqPGzr/wAoYfMCBv1ym2hHzXEHQ3N9b30Fq1AVm+EkU47BLcXErkqDqP0eaxI4ga1pFTs/QRn6haKKK3MQooooAKKKKACkNLSGgDN2TLiMYvdiGb76I/4sajcPIzY7BKWLWxLG27MdsqNoCe3a/aqa22uXaGIA+lFBJb/3U/uCojoEm9x0RZX9nHNL1mlbKXKRrrKAwFg2lgONKKP2+xpv6/Rq60tIKitv7ZXDIpytJI5yRRL2pHPBR3DmWOgFNipJyyBQSSAALkk2AA4knkKrGKxp2heGAE4Um02II6rqD1oob9vNYqXGgBNrnh6i2BJiCr498/P5smkKm+mfnKw726vhVkijCgBQABoABYAeAHCoAg9pvvZooI7ZEYSSnkCgzQx/aLhXsOCx+IppszHyYNI02hPvJ55bIFUkLcKMlwBcAm97Dte+rBHgFV840OugsBdjdmsOLHTU66ed4/ZuyJElleabfBnLwqyD2IN9FJJN+tl0toB41DJOWzIAGxOFkXquzyJobPHNq4vwuHZxbuKnnXno1tMqFwuJOXExjL1uEyr2ZYye1cWuBqpuD3mbigyliCesb2JuBoBp3XtXDaey4sQmSZAw4jkVPJkYaow5MNakgfUVWN/NgdJWefC8d6dZYR/vbayJ+2BcAda+pqxwzBwGUgqQCCDcEHgQeYqQPZrNIBaXFL9XEzf2iJB8HrSzWc46HJtDGDk+5mH7yFD8YvhWG0K4m2B1IZ9HJd5tDDi46smIewfeAZIxHqeCnrg5Rwv31qQrJ/kwcS492GciOGS7M+e7SSpYqb2sVTgBatZq2JVErldyCiiitTMKKQUtABRUX8+bw9KPnzeHpQBKUjVGfPm8PSk+fN3D0oAo23MCuIxmKaW7ZSsKgMygII1YjQi92kJpt0KKQ7RSODOEdJI3VtQN0cwZSTftHh+0aOl29bFTDDGzmJGlBNhmJsmQggq+RNSTawHfTf5KECTTvdHcxpZhYizO+ax01zLY+QpaK+x6m8n9Zq+MxSRRvJIwVEUsxPIAXJqB2LhyzNj8SMrshEan+Zg7QB/ba2ZvcOVcsc7YvEx4ZrblAMRN+1ZiIYz4FlLH7AHAmrJiYVYWbUAg28VII+IBphmAwhgeZlkkusYOZIuZPEPL4jknAcTc2yygFeBIKDLQgOhqF2dsYxYrET712WbL7MnqrlFrjX0tbTvqV3tQ+2dnSTTYZllyRxOXdRxcgdWxHvBvyY0ATlRm0sXKjIqqoRiFMhuwVibKCgsdeF8wqR3lc5QrKVPA6H38aGgGWHxhWXcyG7FS8bW7SggOGsLZlLDzDDxphhYvmM+QH9Fnb2Y/oZmJJQd0b8hya45gBMZtQAWs5mik6qqjksAbXBI7LRnU8Ab8SKmNp4JMRE8T9lxbTQjuYdxBsQe8CojfckeVmXTSD53i5VRt3ukijZxfMzdaS3EWAWT1Y9wqz7A2xK8RWW2+iZoZdLXdNMwF+Dghh4NVO6VY2XD4yRkj3izIstlBJVlAjuwHBSFH/YqmW93Qvire1HPyYocNi5oCQ4kRpA9iCDE6qVJPEkSg6X151p9Y/wDJYj/OJ5mtcKVytfMN6ysTrra0YHr41pnz5vD0q2O93UrOr0JSiov583h6UfPm8PSrlSTpai/nzeHpR8+bw9KAG1FFFABSUtAoApuGbPNi3752jB8IlEY18wTXDo37PFxC59pFKhurKSUdXGj9bm3geIpdhNdHb6007+srn0rzutzicG62t84ZQoFrCSNri9zfUE3040jGX2+xuUfr9Fx6HKWGIxDG+9mcL4Rw+yUDw6rH96pHZGIaSBHk7TguBa1lYlkHmEKgnvqK6LnLsiE3uRhix8yhJ996k9nR2YIQMsUccYNtbkAtryFlTTn7qdQqx7SGuWElzoG79R5XNvhau4qSDxTHYsM6IRiJRK5diGAAsp4LoB4+trm16ftSVAHrNXpTeudC1IHVmrmcQqkBmALGygniQCbDvNgT7q9XqF6VTFYoyva3qFPAp1/eCAVPgxqGAyxqmLaRF7JiIQ1v95C2VjfxRl+7UAkmfF4tz9F0gHlGgYj78jVZOlSfpmzyPrTrfwMJNvK6j0FVPo+2aEyc5JJZD45pG/K1L7Q6jRvgVyPHQ9d1j5V0Amika2o60co70X6L8h7zV8qibOBTGwllteWZA12OZWhD8ybarawsOpw1q9itMTuJTKqkLRRSVqZi0UlLQAUUUUAFJS0lAFF6ND9Gi8QT6sTXXEg7zDE26uJjItfgQy63568vCufRo/osP2fzNNccSJovbB74qH2enUGtgefEE8q58f8AQel0F+6JEGGaBh+qlljKkaZHJlTzBSQeluVPYXyzsv11Eg/csj/Ap941Dwz7nHx/0eJQxHX+ciu8enimcfuipvaeHYsjx2zo3MkAq2jqSAbciNOKCnxENkKN2RwyvKvpIwHwtTm9N8PCySyHTduFa3MOBlOnMFQvkVPG9OwvfwqQPFqjv5Of52ZzKd3ut2sNrDNmzM511OgtpprrrTKXp1g1D9diytlChTmc3teMaZ1HeNNK47K6dwSsVlBg0zKZGXKRpzB0bw+NVco+Sd1+Cx2or1hp45UV42DIwurKbgjvBFeilqsQeAKh9sYZppoFVSVjZZXPC3WGXjx0VwQNdRUxzrzhsWrtIq67shWPLNYMVv3gEX86AK30kxGbGIoP/l8NLMw8ZOon8D1WOjUWXCQD/dqfUX/OpmOUTtj8UOywaBD3ph1dc3kZGcjwAqL2H/5aD+qj/gFK7TyQzs/Niun6VhDc/rzpyHsJhp3X/KrnWbjE/wDiUKcDvojYgXIEMwzC30bvbW548rVpArTB0meZ3IKWkorYyFooooAKKKKACkpajtpbagw5AllVWPBL5nPki3b4UXRJVujh9gq37LSJ92RhTJ3DzQEMGPzuMdvONA5GgAVT4C57zT7YlhvlHBZ5bcRozbxbg6jRxxqLbFE4iAKQ1sRm0kMlgiv9HKoTjwFz40hHTIxx6wL/ALbwBniKo2WQEPE/1JEN0byB4+BNS2wNpjEwh7ZXBySIeKOujKfxHgQazHGM0a/pGOnZrHRXEWY+Gthr4152T0glhdZ4hLJpllR2U75RwYFbgyIBYHmBY3pnipmDxNF16X9LGwrGKKO7hQxd+wua9gB9JtOHiKo+1ukeKxCFZJCFYAGOMBAR3kkZtSDztyrTGGG2lh7giSM817SMOI71Ydxqk7a6CTRFmw7GUHl9MW5cetWebic4vQvhePlJalXS6gWBy6gKBmPCxBN9NTSGTS9gLGwBBBBtzt/+V0xcLx6Oro50sVAJNuOvL31xdRwFtACQANT366c6RY7a7E1sLpJNgyABnjNy0ZNlBJJzKxuV18CNa0Dov0mXGq4sElS+ZAc2n0WU2FwfgayaDCs5tGhcjju1zHwJW2gq4dGehuJEkMzsIcpDMACJDlYdRgNLMAb/AIG9N7POfLsK54Q59y7Y/HGMAIM8z3Ead5HFmP0UW4JP4kgGvbfxhwsUWBwpvipwet9XMbzTue8kuw8b91THSnbkeCi3rgNIerGg7TsbdUGxIXmfKsiTbU6ztifnEJnkFmzFGKA/QCkjKABb3eZLMpUKxjZqCYBYsMYYx1ViKL9wi58SdffVX6ONmwuHPIxR/wAK1FYXpviSwDGB0JysBZGGtjxexNjp3086Ly5cHGSD1AVNlJPUYiwUXJ7tKwztSSoYwxasi+j8DPtGNjoDPK4B0JCoetYG2W4AvbXvrU6yzoJjEGK3khSNI4nGZjlu0joozsx6zG3HxNahDKrDMjBh3qQw9RpW+PSNGE+Z7ooorQoLRSUUALRRSUAVjpxjpUWCGFijTuVLjiFA1tzHaB07qZ7O2VHCOqt35yN1nbxLHWk6QPn2lAmlooWf75Kn+76U4weGESsFuRbqIx0U66BrXCnu1A5d1JZ3cqGsK0sjcXhsQkkksG7YOFvGwsSVW2YG4F9ANaisLsbFSODiZCAFNmDKSCdLADh4kcrVZBjUuBJeJjbSTQH7Li6t638KdiM8tR3jUetZbzRrSZCYLo3DGOBN+OtteZFtbHuJNPG2TETezD7LugHkFIAp7akqu8WpEUcE2GZpsPPNG+l9d4rf1isRnHiTen+A+UeZBfE4bMvAyQsD5Xjube9vWu9cZ8Kj9tFb7QBrWGZxKTxKRY8L0u2fiVAM0Wv0JgFN+4h/yp+kOCbrAYY25gRm1/H0qgS7Cga3s1HeQLE+Z51yi6NYZf5sE95C8O62XKfTnWizrujLgPyaHNtfB4cEmWCME8mUEnyGpNVbbPyjqCUwaCQgXLyndKPsq1mc6+HConD7DijN4gUPeunLu7N766CpJRpqSfE/6WqJbR4RKweWUM7XmnnMryGSXULnBOUHU7qNUYIPI34Xo/kCSW5EevflMZuf2jIre/KavtLWfFZosaRSMNsTFx6AvlNtBIsg8ismUeHE12fHbnDy4dzunLyZSVdBlbrdQqCL6mwvpVxoZQeIv5i9RxL5k7lcjO8JhWMczImSJig6xAvYElVVgc4ub8dMo1prhMXJC+fDu8JvawzBWa+qrxDcu1rrWk42VEW8rKq/t6A+QPH3d9V7bnzaSytGyvIVyWARpdeyymxVDe2ZwNL2Gl60jNszcVyLp0U2ucVhxIwAcEo4H1l0J9/Gpiqb8m0t1xSdUgTZwV7PtBey+HVq503F2hWSp0JRS0VYgKSlooAonShSm0FZb3aGLNa/AYhQeHLLxqUpv0p6uOwbW7aTRk+WVgP+/GnFIbR1DuDpC+luR5U1fZsJN92FPensz6panNFY2zRpHJcLbhNMB3EiQf2wT8a6GNxwaNvNWjPvILD4UtFW3g3V2FscpLLqOARg1/Itl/KjEOEW5zH7KFyPMKDai9F6h14JpjQbSj5iUecMv+WkbakItdyPOOQf3aeXovQqI1Gg2gh0USE+EMv+WnUV2BOR1t9YWv5c6W9F6NA1OQkP9G/9gfi3/d6JZiovlUDveQL+Aavb35Ae8kefLjSkUaEjPAY4SN1WVgLmyKxB/wCYdK547Lez4iQE6CNCqk34CyrnNdcTC5UqbyBrX13QFjfiOtb1pqIRCvWeLDoT2Ust+8NK2p8wAdONSirRw2jhUiU7q6OdMwG8kfxv2zpzzAeNVP5naRzoSDncu3WVAljvJFNo146AlmzWq2bXxcbKxC9T6UjMYYz5ycZNOQzCqnISHVQAATdVybpAxYKHRWtmsT23GUcgeesLM5lm+TzEOuIxAs5zBSb2Fu4lb6cbADUDSr1PjygJZGKgXLAAgfG59KzDYW6zYnMyMrHJk+c7tpApN8l7CUHvJHxrrg0fXLALA6FbT/2lSUjlTkOQpLmXz/8AqoRoQ488gHG3Ngal4cWrKGB0IuL+NUfB46VCFVzmOm7IjLE2+o5ic+QAqSXa0o0OQeBgnUj3WNvWrEFtpKWigCrdP8HIYUnhsXw7M9v2StmIHO2h8gahNj7dWQqhbMxzknQHqrG2i24dc+9DWhkVSdudBAzF8KVUkgmJxeMkX7J+jx919LVjlxb2prjybug7gmDAHgSqtluLgNwv6H0rpVSOJmwjMMRC8QMSxhgSygrnynNcg9rvvoKfYfb+ZQUKu25Z8o4l0CnKeeuvoaTeOSG1NMn6KZHaS3YcgYwDwvvbAGx5U4jxKkAg6Find1lYqR6qR7qo00WTTOtFF/8AD391AqCQooooAKKWkJqQFpriQi3aSUqO4uEA9LH416lWNmytYtlJy3PAEX04cx61CjaUapvYcMoJZFucqkmRsqm4BuOOvhV0rKtpEm8qtGN2JWUnTIbE8eLMR1TrrXKHDbvrtu4hfU33rtrwMz+lgG8DTZtoSGwLhSRORkUXO6cAEFzbrDvAqCXb1lzmxcqxVmG9e5Y2GY2WOwGoF+/nVoxbKuSHPSucDOCpuUkIN965FhbLHqIkN7ZuJHIXFQscyCZjIpIUgGPMZBIUW4DSHj12AsNBkPcKdw4XEYtY44Y2CImQsTZW1XV3Ngw6g0sfKrLsDogYR10jMlyLszFQvDqBQCG4dY+61MQx6amE8ivQgcACo0xYuTd0EczIrNq2qaceJGmlS8WxGm68YgkIIuesl+drSRte48asL9FonHWV/wB2R7e4MxA9K7y9GY7goioQAukcZuBzN1vfxBFbpUYN2Rm0xOQFEUyi+ioY7DkLMrB7XPPv5WpqcHivqt70LH3t891qwRdHhoXZjYghczZDaxHs2ZlBBF7gCpfceJqSDvSUtFACUUUtACMLix1B5H8xUNj+iuEm1aFQ31k9mfO62v76mqKKCynYvoQ1iIcVKAeKygSqR6CozEdGtoICEaKTXOCGyMG43AIAv4G4NzWh0VnLHF9i6nJGafpUZ9rhZrbzeApZ7HmOqLWNz96uLbfCAh0mS75ySmXhIGt2uFhatRpfDlVHhiXWWRmE3SWIliJStwoHUOmViSdDzvb3Us3SmL2hje1wuW4biL5haxtwHrWjDAxAk7tLk3JyjU2Avw42A9KU4SO992l+F8ovbuvaq/Hiu5biy8Gby7ficTLvcudcqnI5y9W1wBwNz8BXKfbkBZ8rM2Z4pAqoSbxldNbcci/GtFTZGHUWEEQB5ZF5m55d9PIUCCyAKO5RYego4Eb5hxZGXw4mfePJh8HOS9+2psCbZiABzK341zj6PbRkC+z3agpa7Iv6u+UnUniSfOtWorRYooo8kmZvhegOKewmxCqoBWy5nOU6leCixIHPlU5sz5P8LEbvnmPc5AX7qgX95NWy1FXUUuRm5NnKPDqoCqqqo0AAsB5DhXQLS0VYgKWiigAoooo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272" name="AutoShape 8" descr="data:image/jpeg;base64,/9j/4AAQSkZJRgABAQAAAQABAAD/2wCEAAkGBxQSEhQUEhQWFhQXGBgWGBcYGBwXHBgbGBcYGBgYGBcdHiggGholHBccIjEiJSkrLi8wFyAzODMsNyotLisBCgoKDg0OGxAQGi8kHyQsLCwsLCw0LCwsLCwsLCwsLCwsLCwsLCwsLCwsLCwsLCwsLCwsLCwsLCwsLCwsLCwsLP/AABEIAQ0AuwMBIgACEQEDEQH/xAAcAAABBQEBAQAAAAAAAAAAAAAAAQQFBgcDAgj/xABNEAACAQIDBAcDCAUJBgcBAAABAgMAEQQSIQUTMUEGIjJRYXGRI4GhBxRCUnKSscEkM2KCshVDU3OiwtHS4VRjdIOz8CU0RJOjw/EW/8QAGQEAAgMBAAAAAAAAAAAAAAAAAAQBAgMF/8QAJhEAAgIBAQgDAQEAAAAAAAAAAAECEQMhBBITMTJBUYEUI2EiM//aAAwDAQACEQMRAD8A3GiiigAoopttHGpBG8sjZUQXJ4+Gg4k30AoAc0l6p7dLpnvusPlHJpmsfPdqCfcWWo+baWMcgnFFOPViijA95kDn0tWUs0F3NI4pPsX+9eJZ1XVmCjxIH41m82FMmsk07995pFB/dQgfCuCbFgGu6Unvbrn1a5rN7THwaLZ33ZoM238KnbxMC+cqD86ZydM8AP8A1cBv9Vw38N6qcWEjXsxoPJQPyrsB4Cq/J/Cfj/pZD02wH+1R/H/CvI6c7P8A9qjHncfEiq9SVHyX4J+OvJaoOluBc2XF4cnu3q39L0+j2pA3ZmjPk6n86orRKeKqfMA02l2XC3ahjP7i/wCFStp/CPj/AKaarA8NfKvVZSNgYcdmPL9lnT+FhXdcCV1jnxKHwnkb4OzCrraYlfjs0+9LWbLiMYvZx0vk8cL/ANwH405j2/tBOLYeXzRoyfeCQPSrLPBkPBNGgUVS4enmSwxWGli75I/bRjzKgMB5rVrwONjmQSROro3BlIINaqSfIycWuY5oooqSAooooAKKKKACqx8oAJwypyeeAHyWRXt/Y+NWeoLpjs2SfDFYbb1XSRATYEowNieVxcVEuRK5lSxMJaxVmVhexGoN7aMp0I08D4ivMDyXs6Lb6ytcG3epAI+PnTH+WxG4hxSNBNYXVrFb94dSRlNjYmpRWBFwQR3jX41zGmuZ0E01oecRMqC7sFF7XOgv4ngK9RyKwurKw8CD+FLTeTARMbtFGT3lFJ9bVADnLRlpuuBiB/VqPIW/Cu8EaIbqtj5n8L2qdCdRbUWrqXBtpXOTW+pW4tpl0146qdfhUECUVxkgJ4SyD3R/hkrx82f+nf7sf+Sj2Fjm1Fqbrh3/AKaT3CP/ACU8aS4I1HiND68uHxqdCdRFhY8BSYqMopJKDh+sfIviS1j6Uzkw8a6uzkEgXeWRtSbKLFrC58KZ42eGHelYow8UW9vkA457C9r8U+IqySKts74naMagOpEhS5zBikK3Fru5vf7K3JPKvXyY422LmiR7xSxmcLkyAOJAjZUOqgai3lVc6XbVJBiGqlEa4AOUsxHaPZGnEC+o1FWL5I9kOWfFvcDK0MYI7WZxI7XPHraX8WpnCnYvlao1KiikpkXFopKWgAooooAKQ0tI1AGUbbiXEtjnJAzSmNWIzWXDlVGnMFlf71Qvyc7JXETyQyPLEwjDru2yG4YBsysCD2hxH0anNiWeEk8HeY+55XP51z6I4b5vjcMgvrJOlyAoIaLOAoB4dQchw4UnCVzpjc1UFRYMR0SxSD2OJSXwnjyn3PHa33TTeTZWOQa4dH/qph+Dqv41oNQm3dsMjph8OA+KkBKg9mNecsttQg5DixsBzI3eGD7GCyzXco2M2i8JUTYaeNmOVQVVsx42XIxzHyrniNrFbjczg8rwS2vbS9l4f61dXEGAVp8TJnmYWaVrF3/YjQcFvwRR53OtU7anyg4iVmXDKsK6DMwzya/s9lTx76mGx77qKJe0tcyOwXSNruJY2Wx6pEchvqeIy3FgBx8aafy7KWBGfhqEhcjtNYi4vmtl5cuVNsTjcW4IfFTG/G7sAfLKRTeFJorGPEOlhrZmF/Q8bW9Ku9gkuaK/KH2K2viHJ3W9UBADaF+1lkuSMptqUOvIGvMfSKRA36xszLkLJoozsWHj1DbTu5U/wnS3H4Zgu8EoJ0WUA6aC+YdYa996umwen8E1kn9jITYXN0JJsLObWPgwFZPBFOgW073JmfYfaGOmUHDwzOCijMEuC2RwzBrEdsqdPqeNd/5B2tOLbpl7dyzhL52UgWzcFC2GnBjWkY/ZLwucTggMzWMsF7JOObLyWa17EWDcD3iX2RtKPERiSM3B0IOhVhoyOPouDoR4ULFEs8sjJ4ugW0msWMdwS3WmJv1s6ggDgG1FQfSDZuIwkjxTMjyPEpfLmayAlV1I7RIN7d5r6ANZnPEsmMxkpFyJgik8QIo0Gn7+aq5VGEbLY25OisdBtlxT41YsWjOpRsgY260Z7JAOq5QRbhcHjW4QxBQFUBVFgABYADkB3Vj+ECRbSgkTLpiVjYKFFt7GwN8ut769bvrYxV8TtWUyKnR6ooorUzCiiigAooooAK8THqnyNe68TC6nyP4UAZX0ZW2Fg8UDd+rdY/E05kFsVgWHEYlR96ORT+NNejL3wsPguX7pK/lRFijJPgNFGbFC2Vw4sivxI0v3jlXPgnxPY9Po9Gibf2qMNA0hGZuzHGOMkjaIi+JP5moCArsyB58S28xU7Zntxd7dWJL8EUadwFyaesgxG0DfVMGoIHLfTLfN4FIx/wDKaqcmKjx2MeWY2hizBbnq5UPn9MjMTzFhXRhG3fZCEnSK/trFySXxGKJLnqqAOyGOioOQ8eJteoWPElQOpbNcm1ibcrjvOlSXSHaTTydYZYQQyqONhotwOHlXKExOdFFl01Frn3+FafJklSVISnK2M8OrMSXuS2oNs1gLEa+dtALcaebjMrByzG9+BA4A8B6V2GKjDEZhpYAf4etdN8qk5ja7AD0FLPLO3VqzKzlhVRSDZshI4/ROg0JNwCBa3jT3aHRslGeNS0dtQBw7ye8eArgtgGUmwBI9dfzqU2Htsqhjvfv5/HhqPxrCTktUTGu536FdK2wrLBiHJw7WVHOu6buJ45D48KuO2I/mkwxkekTFUxSjgVNlSfzQnU81Jv2RWXbWwd8w4Kb25WJ4Nf8AGr/8nu2PnWGfC4izSRAxup1zRkWU+OmnuraErQ1hyXoy7owIBBuDrcc791ZvD+sxP/Ez/wDUP5VYugmJYRPhZP1mEcw/ajH6l/G6fwmq7ELS4od2Jm8OJDfnVNo6B/B1EXtCQiSMknq4vDFePMg6XAFtTwJ9a10VkuPmzyxxWIy4nCgHXUs2Y+HKtbqcHSRm6haKKK3MQooooAKKKKACkbhS0jUAZTsRN3HJGdN1LNGb/su2p8La016OTmfG4FLKDHJKzBMgUBYuSq75RcgcedSfSiZYcTi1+lIElHd1kEZzEK2U3jJGYWPK9zXT5M8LvJ3muWEMQhzG1i7uXe1lW4ChLHKOJ86UjH7PY1KX1j6DEmLBbRxI7Uk89j5EQL6ZNKoTrYZRfKBZiNeQ0Hja3lV0xN/5CYm5JLM1tf8A1TMx/GqRhD7O30ixv724+l6ejkeOD3ebOZtMqOWIQ5AQb3YcdbDjram8cbobj6YN+4H6IHn+VSuIiBFrcbDTTTn8K4yYAAdVjcXNzqeHC/Mac6rHaE1WS2KJjaCJG6gYZtdCvx7+48aXE4YDUcQbXtf6OhsPEfE17wWYOwa1wBblpa55eVdJsSyE9W4vY625DT31WcnxFu6+CDtAozXtxUHhbz/EV74MPEW9NR+fpTU4sFrZlBHG5OlxfW9u6iR8w0fgQeqLcOPeedY7rJHEjANZtQw0HHhoQKkvk+lKbQS5PtEkjYd+VQyX9PjUNi2EYBUda4tc8e+58r+grpsLEg47DSIRcSRqRexBLFSLe+xq0Iu7NcOk0aztACPGYaQfzokw7crnKZYye+27Ya/XqrYmLJjMavfKsg8nhj/NTVr2+3tcEO/E2t5QTH8Beq50yYQYvetossHE8M8DMfUrIOH1KjMrgdTE6kVjYcW92nD2SBiGY5ShN4o5DdsqA6EjiSa2UVk3yVYXe4t5gDliRwzFg2aSVl1BsLjKh4i+vjWtVbEqiRkf9BRRRWhmFFIaWgAooooAKQ0tI1AGbbQnKYvHs9+q6n9wQIVt7711+TXFM+JxObNrDAxDAAhs0ouQALErl07gONcemuD+cYyVFfdhYolchc2clnazC47K5bH9o8qkPkywaQnFxDVw8bZjxZDGMt/Jg/rS0UuKxiTfDRI9H8MsuFxOGI7MuJiYHlndpF8urIp94rK4RlVVc2IY68NQTmF/Bga2IqIMWW0EeJyqT3TILKT9uMWv3xqPpCqP062PuZy4HspjcHksh7an7XaHjmpzHFS/h9xLPHeiV92a68xcnTQ+lE8gKkXtcEai1cRKVYK3EG1/C1xr7/hXZ945ZIopJSqhmyDNlzEhb631I48qWnBxk490IU26Q2xY6ystiRpe/oD3c/WuyWcNexU2Oo04DjTo7CkGIiw8r5cRKoOVYwyR3BNpCTd+FiykW001rvsboHiZHKS2hyC5LZWLNc5bIG/Vn6xtwq+7vJJ6UbfHmyIjiUlSgCr9a1i3dYcxqTeumLwqsL2uy6gjw1teusjhJHjbKxVwmeO7Rm9ivWAsCRyPdTgnTxrs4MePhbsdUVcHHRkSWLENfggsOPa1JPnYelPujEObHwKBxlQ3t9UM593Uv61yiwoXrAG5AHdby7zrVo+TvZ5lxTT29lCGQE/SkYBTb7K/xVhOCxYd0vhj/RddqENjMGnNTNP92Pdf/d8Kr/TRFlxkcUihkSBnynUEySZb2I4gRkfvVLbBlGIxeJxIJMaWwsfcd2S0zg87uQv/AC6g/lH3i4jDth9Zd3LmXTrIGS3HQ2Zr20vrrXMy6xZ0MfUhh0Mwww+0wsQypJFLmW5t1TGysL8bEkDjxI5VqArMPk0wrtjsRJMMrpH1VtylbV73PKIDnxrUKnH0hkf9BRRRVygUUUUAFFFFABSNS0hoAzSGbeT4uQ88RIvuitGv8PxqQ6Ltk2gf97hyD5wyAj4Sn0qG2J2JG45p529ZnpyshTG4BhzleM+TxPp5XApGL+32OSX1ejQdpYJZ4mR7gMOI0KkaqynkwIBB5ECoZEXGQyYXFC0yWD20N+Mc8fgbXBHAgrxBFWMVFbb2PvskkbbqeO+7lABtfijj6UbWF18LixANPCZmGO6Ozri44ZCqZyVSc2COPBb9vXs99+VaV0Z6NQ4JCI7l2tnkbVnI/AeHjXCHHx4j9FxkapOVuYm1V7aF4WOji9uHWW4uBUpsnACCPdq8jqCbGRs5A+rm4kDleplJydsqoJO0VPZuwMdHtASvNngvISxYm6MWKx7s9kgkajTSpPZvRLdYyTFmd3LhgUI+seBa+qrbQW0qS6SbOfEQNHFIYmJU5hcaAgkEqQeHj6jSm2MwmJzYYpiAkcdt9cXMtsoABN7X158+dRvMtQmH6H4RIXgWIbtyC2pJuNFIYm4y8rcKoHSfYfzKULdnikHs3fUhuBjJ5m2o99aN0aXFCM/PGQylibJwQWFlvz1uffbW1649JdnzYlTAojWFh15Guzg3/m04BhxDE6HlWmLK8btFZwUlRnGytnS4uXdQ6KtjJIeEYPeObHkvrV42w4wWGjwmDA38vs4V53I68zfZF2JPPSu8k8Ozo48Ph488z33cQIzyH6UjtyUXuznv8hXbo7sR43fEYphJipBYkdmJdbRRX4KL6n6R1oy5nklbCEFEfbB2WuFw8UKahFAJ5sfpMfEm5qp7ekz4+Q8o4Yo/JmZ3b1BSr5WcytmxWNblvwo/chiU/wBoH0pTO6gMYNZjfoDMU2nMhvZllA420aKRbX5e0kI/1rUKyrYibva0RBsHNiLc2hlPG+t918B3a6otWxdJXL1C0UUVqZhRSUtABRRRQAUUUhoAy3Yn6r9+X/qvXeUe3wR7sUnxRxXDY4ski/VnxCekz/lXOA+3gG8VycZHYC91tmJVjmNrAcLD40gv9PY7L/P0auKKQUtPiQz2lsyKdCkyK68bMOB7weIPiNag48RLgXRJWMuFZgiTHV4SxsizH6aE2UPxvbNe+arRUb0iSM4acTfqt0+f7OU3I8f9KgDntqeQBUjsu9zxiTju3KExsVuLrdSDzuV5XquYNg99l45pJ5XTel1AChL9VQwOfqle0w1J91TezcRbBYWTE6vkw5b+scIgP33pztHagilgj3UjmZiuZFuEAtq55D/AnlUgcejsXVYqSIV9jCn7MZKlyTqWZgfCwHea5SbVlxDtHgwoVGKPiHF1BHaWJR+sYcCTZQRbU6Vzl2mV2bLNGFRo4ZrBdFV4w62HcAy1MbIwKwQxxJ2UUKPdxJ8SdffUAcNj7FjgzMCzyvrJK5u7kcLngAOSgADkKk6KKkBDWaYY3fEHvxOI+EhH4CtLrMsH2p/+IxH/AFmpfaOk32fqPGzr/wAoYfMCBv1ym2hHzXEHQ3N9b30Fq1AVm+EkU47BLcXErkqDqP0eaxI4ga1pFTs/QRn6haKKK3MQooooAKKKKACkNLSGgDN2TLiMYvdiGb76I/4sajcPIzY7BKWLWxLG27MdsqNoCe3a/aqa22uXaGIA+lFBJb/3U/uCojoEm9x0RZX9nHNL1mlbKXKRrrKAwFg2lgONKKP2+xpv6/Rq60tIKitv7ZXDIpytJI5yRRL2pHPBR3DmWOgFNipJyyBQSSAALkk2AA4knkKrGKxp2heGAE4Um02II6rqD1oob9vNYqXGgBNrnh6i2BJiCr498/P5smkKm+mfnKw726vhVkijCgBQABoABYAeAHCoAg9pvvZooI7ZEYSSnkCgzQx/aLhXsOCx+IppszHyYNI02hPvJ55bIFUkLcKMlwBcAm97Dte+rBHgFV840OugsBdjdmsOLHTU66ed4/ZuyJElleabfBnLwqyD2IN9FJJN+tl0toB41DJOWzIAGxOFkXquzyJobPHNq4vwuHZxbuKnnXno1tMqFwuJOXExjL1uEyr2ZYye1cWuBqpuD3mbigyliCesb2JuBoBp3XtXDaey4sQmSZAw4jkVPJkYaow5MNakgfUVWN/NgdJWefC8d6dZYR/vbayJ+2BcAda+pqxwzBwGUgqQCCDcEHgQeYqQPZrNIBaXFL9XEzf2iJB8HrSzWc46HJtDGDk+5mH7yFD8YvhWG0K4m2B1IZ9HJd5tDDi46smIewfeAZIxHqeCnrg5Rwv31qQrJ/kwcS492GciOGS7M+e7SSpYqb2sVTgBatZq2JVErldyCiiitTMKKQUtABRUX8+bw9KPnzeHpQBKUjVGfPm8PSk+fN3D0oAo23MCuIxmKaW7ZSsKgMygII1YjQi92kJpt0KKQ7RSODOEdJI3VtQN0cwZSTftHh+0aOl29bFTDDGzmJGlBNhmJsmQggq+RNSTawHfTf5KECTTvdHcxpZhYizO+ax01zLY+QpaK+x6m8n9Zq+MxSRRvJIwVEUsxPIAXJqB2LhyzNj8SMrshEan+Zg7QB/ba2ZvcOVcsc7YvEx4ZrblAMRN+1ZiIYz4FlLH7AHAmrJiYVYWbUAg28VII+IBphmAwhgeZlkkusYOZIuZPEPL4jknAcTc2yygFeBIKDLQgOhqF2dsYxYrET712WbL7MnqrlFrjX0tbTvqV3tQ+2dnSTTYZllyRxOXdRxcgdWxHvBvyY0ATlRm0sXKjIqqoRiFMhuwVibKCgsdeF8wqR3lc5QrKVPA6H38aGgGWHxhWXcyG7FS8bW7SggOGsLZlLDzDDxphhYvmM+QH9Fnb2Y/oZmJJQd0b8hya45gBMZtQAWs5mik6qqjksAbXBI7LRnU8Ab8SKmNp4JMRE8T9lxbTQjuYdxBsQe8CojfckeVmXTSD53i5VRt3ukijZxfMzdaS3EWAWT1Y9wqz7A2xK8RWW2+iZoZdLXdNMwF+Dghh4NVO6VY2XD4yRkj3izIstlBJVlAjuwHBSFH/YqmW93Qvire1HPyYocNi5oCQ4kRpA9iCDE6qVJPEkSg6X151p9Y/wDJYj/OJ5mtcKVytfMN6ysTrra0YHr41pnz5vD0q2O93UrOr0JSiov583h6UfPm8PSrlSTpai/nzeHpR8+bw9KAG1FFFABSUtAoApuGbPNi3752jB8IlEY18wTXDo37PFxC59pFKhurKSUdXGj9bm3geIpdhNdHb6007+srn0rzutzicG62t84ZQoFrCSNri9zfUE3040jGX2+xuUfr9Fx6HKWGIxDG+9mcL4Rw+yUDw6rH96pHZGIaSBHk7TguBa1lYlkHmEKgnvqK6LnLsiE3uRhix8yhJ996k9nR2YIQMsUccYNtbkAtryFlTTn7qdQqx7SGuWElzoG79R5XNvhau4qSDxTHYsM6IRiJRK5diGAAsp4LoB4+trm16ftSVAHrNXpTeudC1IHVmrmcQqkBmALGygniQCbDvNgT7q9XqF6VTFYoyva3qFPAp1/eCAVPgxqGAyxqmLaRF7JiIQ1v95C2VjfxRl+7UAkmfF4tz9F0gHlGgYj78jVZOlSfpmzyPrTrfwMJNvK6j0FVPo+2aEyc5JJZD45pG/K1L7Q6jRvgVyPHQ9d1j5V0Amika2o60co70X6L8h7zV8qibOBTGwllteWZA12OZWhD8ybarawsOpw1q9itMTuJTKqkLRRSVqZi0UlLQAUUUUAFJS0lAFF6ND9Gi8QT6sTXXEg7zDE26uJjItfgQy63568vCufRo/osP2fzNNccSJovbB74qH2enUGtgefEE8q58f8AQel0F+6JEGGaBh+qlljKkaZHJlTzBSQeluVPYXyzsv11Eg/csj/Ap941Dwz7nHx/0eJQxHX+ciu8enimcfuipvaeHYsjx2zo3MkAq2jqSAbciNOKCnxENkKN2RwyvKvpIwHwtTm9N8PCySyHTduFa3MOBlOnMFQvkVPG9OwvfwqQPFqjv5Of52ZzKd3ut2sNrDNmzM511OgtpprrrTKXp1g1D9diytlChTmc3teMaZ1HeNNK47K6dwSsVlBg0zKZGXKRpzB0bw+NVco+Sd1+Cx2or1hp45UV42DIwurKbgjvBFeilqsQeAKh9sYZppoFVSVjZZXPC3WGXjx0VwQNdRUxzrzhsWrtIq67shWPLNYMVv3gEX86AK30kxGbGIoP/l8NLMw8ZOon8D1WOjUWXCQD/dqfUX/OpmOUTtj8UOywaBD3ph1dc3kZGcjwAqL2H/5aD+qj/gFK7TyQzs/Niun6VhDc/rzpyHsJhp3X/KrnWbjE/wDiUKcDvojYgXIEMwzC30bvbW548rVpArTB0meZ3IKWkorYyFooooAKKKKACkpajtpbagw5AllVWPBL5nPki3b4UXRJVujh9gq37LSJ92RhTJ3DzQEMGPzuMdvONA5GgAVT4C57zT7YlhvlHBZ5bcRozbxbg6jRxxqLbFE4iAKQ1sRm0kMlgiv9HKoTjwFz40hHTIxx6wL/ALbwBniKo2WQEPE/1JEN0byB4+BNS2wNpjEwh7ZXBySIeKOujKfxHgQazHGM0a/pGOnZrHRXEWY+Gthr4152T0glhdZ4hLJpllR2U75RwYFbgyIBYHmBY3pnipmDxNF16X9LGwrGKKO7hQxd+wua9gB9JtOHiKo+1ukeKxCFZJCFYAGOMBAR3kkZtSDztyrTGGG2lh7giSM817SMOI71Ydxqk7a6CTRFmw7GUHl9MW5cetWebic4vQvhePlJalXS6gWBy6gKBmPCxBN9NTSGTS9gLGwBBBBtzt/+V0xcLx6Oro50sVAJNuOvL31xdRwFtACQANT366c6RY7a7E1sLpJNgyABnjNy0ZNlBJJzKxuV18CNa0Dov0mXGq4sElS+ZAc2n0WU2FwfgayaDCs5tGhcjju1zHwJW2gq4dGehuJEkMzsIcpDMACJDlYdRgNLMAb/AIG9N7POfLsK54Q59y7Y/HGMAIM8z3Ead5HFmP0UW4JP4kgGvbfxhwsUWBwpvipwet9XMbzTue8kuw8b91THSnbkeCi3rgNIerGg7TsbdUGxIXmfKsiTbU6ztifnEJnkFmzFGKA/QCkjKABb3eZLMpUKxjZqCYBYsMYYx1ViKL9wi58SdffVX6ONmwuHPIxR/wAK1FYXpviSwDGB0JysBZGGtjxexNjp3086Ly5cHGSD1AVNlJPUYiwUXJ7tKwztSSoYwxasi+j8DPtGNjoDPK4B0JCoetYG2W4AvbXvrU6yzoJjEGK3khSNI4nGZjlu0joozsx6zG3HxNahDKrDMjBh3qQw9RpW+PSNGE+Z7ooorQoLRSUUALRRSUAVjpxjpUWCGFijTuVLjiFA1tzHaB07qZ7O2VHCOqt35yN1nbxLHWk6QPn2lAmlooWf75Kn+76U4weGESsFuRbqIx0U66BrXCnu1A5d1JZ3cqGsK0sjcXhsQkkksG7YOFvGwsSVW2YG4F9ANaisLsbFSODiZCAFNmDKSCdLADh4kcrVZBjUuBJeJjbSTQH7Li6t638KdiM8tR3jUetZbzRrSZCYLo3DGOBN+OtteZFtbHuJNPG2TETezD7LugHkFIAp7akqu8WpEUcE2GZpsPPNG+l9d4rf1isRnHiTen+A+UeZBfE4bMvAyQsD5Xjube9vWu9cZ8Kj9tFb7QBrWGZxKTxKRY8L0u2fiVAM0Wv0JgFN+4h/yp+kOCbrAYY25gRm1/H0qgS7Cga3s1HeQLE+Z51yi6NYZf5sE95C8O62XKfTnWizrujLgPyaHNtfB4cEmWCME8mUEnyGpNVbbPyjqCUwaCQgXLyndKPsq1mc6+HConD7DijN4gUPeunLu7N766CpJRpqSfE/6WqJbR4RKweWUM7XmnnMryGSXULnBOUHU7qNUYIPI34Xo/kCSW5EevflMZuf2jIre/KavtLWfFZosaRSMNsTFx6AvlNtBIsg8ismUeHE12fHbnDy4dzunLyZSVdBlbrdQqCL6mwvpVxoZQeIv5i9RxL5k7lcjO8JhWMczImSJig6xAvYElVVgc4ub8dMo1prhMXJC+fDu8JvawzBWa+qrxDcu1rrWk42VEW8rKq/t6A+QPH3d9V7bnzaSytGyvIVyWARpdeyymxVDe2ZwNL2Gl60jNszcVyLp0U2ucVhxIwAcEo4H1l0J9/Gpiqb8m0t1xSdUgTZwV7PtBey+HVq503F2hWSp0JRS0VYgKSlooAonShSm0FZb3aGLNa/AYhQeHLLxqUpv0p6uOwbW7aTRk+WVgP+/GnFIbR1DuDpC+luR5U1fZsJN92FPensz6panNFY2zRpHJcLbhNMB3EiQf2wT8a6GNxwaNvNWjPvILD4UtFW3g3V2FscpLLqOARg1/Itl/KjEOEW5zH7KFyPMKDai9F6h14JpjQbSj5iUecMv+WkbakItdyPOOQf3aeXovQqI1Gg2gh0USE+EMv+WnUV2BOR1t9YWv5c6W9F6NA1OQkP9G/9gfi3/d6JZiovlUDveQL+Aavb35Ae8kefLjSkUaEjPAY4SN1WVgLmyKxB/wCYdK547Lez4iQE6CNCqk34CyrnNdcTC5UqbyBrX13QFjfiOtb1pqIRCvWeLDoT2Ust+8NK2p8wAdONSirRw2jhUiU7q6OdMwG8kfxv2zpzzAeNVP5naRzoSDncu3WVAljvJFNo146AlmzWq2bXxcbKxC9T6UjMYYz5ycZNOQzCqnISHVQAATdVybpAxYKHRWtmsT23GUcgeesLM5lm+TzEOuIxAs5zBSb2Fu4lb6cbADUDSr1PjygJZGKgXLAAgfG59KzDYW6zYnMyMrHJk+c7tpApN8l7CUHvJHxrrg0fXLALA6FbT/2lSUjlTkOQpLmXz/8AqoRoQ488gHG3Ngal4cWrKGB0IuL+NUfB46VCFVzmOm7IjLE2+o5ic+QAqSXa0o0OQeBgnUj3WNvWrEFtpKWigCrdP8HIYUnhsXw7M9v2StmIHO2h8gahNj7dWQqhbMxzknQHqrG2i24dc+9DWhkVSdudBAzF8KVUkgmJxeMkX7J+jx919LVjlxb2prjybug7gmDAHgSqtluLgNwv6H0rpVSOJmwjMMRC8QMSxhgSygrnynNcg9rvvoKfYfb+ZQUKu25Z8o4l0CnKeeuvoaTeOSG1NMn6KZHaS3YcgYwDwvvbAGx5U4jxKkAg6Find1lYqR6qR7qo00WTTOtFF/8AD391AqCQooooAKKWkJqQFpriQi3aSUqO4uEA9LH416lWNmytYtlJy3PAEX04cx61CjaUapvYcMoJZFucqkmRsqm4BuOOvhV0rKtpEm8qtGN2JWUnTIbE8eLMR1TrrXKHDbvrtu4hfU33rtrwMz+lgG8DTZtoSGwLhSRORkUXO6cAEFzbrDvAqCXb1lzmxcqxVmG9e5Y2GY2WOwGoF+/nVoxbKuSHPSucDOCpuUkIN965FhbLHqIkN7ZuJHIXFQscyCZjIpIUgGPMZBIUW4DSHj12AsNBkPcKdw4XEYtY44Y2CImQsTZW1XV3Ngw6g0sfKrLsDogYR10jMlyLszFQvDqBQCG4dY+61MQx6amE8ivQgcACo0xYuTd0EczIrNq2qaceJGmlS8WxGm68YgkIIuesl+drSRte48asL9FonHWV/wB2R7e4MxA9K7y9GY7goioQAukcZuBzN1vfxBFbpUYN2Rm0xOQFEUyi+ioY7DkLMrB7XPPv5WpqcHivqt70LH3t891qwRdHhoXZjYghczZDaxHs2ZlBBF7gCpfceJqSDvSUtFACUUUtACMLix1B5H8xUNj+iuEm1aFQ31k9mfO62v76mqKKCynYvoQ1iIcVKAeKygSqR6CozEdGtoICEaKTXOCGyMG43AIAv4G4NzWh0VnLHF9i6nJGafpUZ9rhZrbzeApZ7HmOqLWNz96uLbfCAh0mS75ySmXhIGt2uFhatRpfDlVHhiXWWRmE3SWIliJStwoHUOmViSdDzvb3Us3SmL2hje1wuW4biL5haxtwHrWjDAxAk7tLk3JyjU2Avw42A9KU4SO992l+F8ovbuvaq/Hiu5biy8Gby7ficTLvcudcqnI5y9W1wBwNz8BXKfbkBZ8rM2Z4pAqoSbxldNbcci/GtFTZGHUWEEQB5ZF5m55d9PIUCCyAKO5RYego4Eb5hxZGXw4mfePJh8HOS9+2psCbZiABzK341zj6PbRkC+z3agpa7Iv6u+UnUniSfOtWorRYooo8kmZvhegOKewmxCqoBWy5nOU6leCixIHPlU5sz5P8LEbvnmPc5AX7qgX95NWy1FXUUuRm5NnKPDqoCqqqo0AAsB5DhXQLS0VYgKWiigAoooo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9" name="Picture 2" descr="http://coreybradshaw.files.wordpress.com/2009/01/hourglass-earth.jpg?w=5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3357562"/>
            <a:ext cx="1981200" cy="2839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Exp: Fee Losses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5410200" cy="54864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 err="1" smtClean="0"/>
              <a:t>Misalkan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pencemaran</a:t>
            </a:r>
            <a:r>
              <a:rPr lang="en-US" dirty="0" smtClean="0"/>
              <a:t> </a:t>
            </a:r>
            <a:r>
              <a:rPr lang="en-US" dirty="0" err="1" smtClean="0"/>
              <a:t>minyak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wilayah</a:t>
            </a:r>
            <a:r>
              <a:rPr lang="en-US" dirty="0" smtClean="0"/>
              <a:t> </a:t>
            </a:r>
            <a:r>
              <a:rPr lang="en-US" dirty="0" err="1" smtClean="0"/>
              <a:t>Kawasan</a:t>
            </a:r>
            <a:r>
              <a:rPr lang="en-US" dirty="0" smtClean="0"/>
              <a:t> </a:t>
            </a:r>
            <a:r>
              <a:rPr lang="en-US" dirty="0" err="1" smtClean="0"/>
              <a:t>Konservasi</a:t>
            </a:r>
            <a:r>
              <a:rPr lang="en-US" dirty="0" smtClean="0"/>
              <a:t> </a:t>
            </a:r>
            <a:r>
              <a:rPr lang="en-US" dirty="0" err="1" smtClean="0"/>
              <a:t>laut</a:t>
            </a:r>
            <a:r>
              <a:rPr lang="en-US" dirty="0" smtClean="0"/>
              <a:t>,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ditutupnya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kawasan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10 </a:t>
            </a:r>
            <a:r>
              <a:rPr lang="en-US" dirty="0" err="1" smtClean="0"/>
              <a:t>minggu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pembersihan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Entrance fee </a:t>
            </a:r>
            <a:r>
              <a:rPr lang="en-US" dirty="0" err="1" smtClean="0"/>
              <a:t>ke</a:t>
            </a:r>
            <a:r>
              <a:rPr lang="en-US" dirty="0" smtClean="0"/>
              <a:t> KKL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00CC"/>
                </a:solidFill>
              </a:rPr>
              <a:t>Rp</a:t>
            </a:r>
            <a:r>
              <a:rPr lang="en-US" dirty="0" smtClean="0">
                <a:solidFill>
                  <a:srgbClr val="0000CC"/>
                </a:solidFill>
              </a:rPr>
              <a:t>. 100.000 per </a:t>
            </a:r>
            <a:r>
              <a:rPr lang="en-US" dirty="0" err="1" smtClean="0">
                <a:solidFill>
                  <a:srgbClr val="0000CC"/>
                </a:solidFill>
              </a:rPr>
              <a:t>orang</a:t>
            </a:r>
            <a:r>
              <a:rPr lang="en-US" dirty="0" smtClean="0">
                <a:solidFill>
                  <a:srgbClr val="0000CC"/>
                </a:solidFill>
              </a:rPr>
              <a:t>. </a:t>
            </a:r>
            <a:r>
              <a:rPr lang="en-US" dirty="0" err="1" smtClean="0">
                <a:solidFill>
                  <a:srgbClr val="FF0000"/>
                </a:solidFill>
              </a:rPr>
              <a:t>Jumlah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err="1" smtClean="0">
                <a:solidFill>
                  <a:srgbClr val="FF0000"/>
                </a:solidFill>
              </a:rPr>
              <a:t>penurunan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Turis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00CC"/>
                </a:solidFill>
              </a:rPr>
              <a:t>rata-rata  </a:t>
            </a:r>
            <a:r>
              <a:rPr lang="en-US" dirty="0" err="1" smtClean="0">
                <a:solidFill>
                  <a:srgbClr val="0000CC"/>
                </a:solidFill>
              </a:rPr>
              <a:t>selama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ditutup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sebagian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kawasan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adalah</a:t>
            </a:r>
            <a:r>
              <a:rPr lang="en-US" dirty="0" smtClean="0">
                <a:solidFill>
                  <a:srgbClr val="0000CC"/>
                </a:solidFill>
              </a:rPr>
              <a:t> 1000 </a:t>
            </a:r>
            <a:r>
              <a:rPr lang="en-US" dirty="0" err="1" smtClean="0">
                <a:solidFill>
                  <a:srgbClr val="0000CC"/>
                </a:solidFill>
              </a:rPr>
              <a:t>orang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perminggu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atau</a:t>
            </a:r>
            <a:r>
              <a:rPr lang="en-US" dirty="0" smtClean="0">
                <a:solidFill>
                  <a:srgbClr val="0000CC"/>
                </a:solidFill>
              </a:rPr>
              <a:t> 10000 </a:t>
            </a:r>
            <a:r>
              <a:rPr lang="en-US" dirty="0" err="1" smtClean="0">
                <a:solidFill>
                  <a:srgbClr val="0000CC"/>
                </a:solidFill>
              </a:rPr>
              <a:t>orang</a:t>
            </a:r>
            <a:r>
              <a:rPr lang="en-US" dirty="0" smtClean="0">
                <a:solidFill>
                  <a:srgbClr val="0000CC"/>
                </a:solidFill>
              </a:rPr>
              <a:t> total</a:t>
            </a:r>
            <a:r>
              <a:rPr lang="en-US" dirty="0" smtClean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kompensasi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: </a:t>
            </a:r>
            <a:r>
              <a:rPr lang="en-US" dirty="0" smtClean="0"/>
              <a:t>100000*10000 = </a:t>
            </a:r>
            <a:r>
              <a:rPr lang="en-US" dirty="0" err="1" smtClean="0"/>
              <a:t>Rp</a:t>
            </a:r>
            <a:r>
              <a:rPr lang="en-US" dirty="0" smtClean="0"/>
              <a:t>. 1 </a:t>
            </a:r>
            <a:r>
              <a:rPr lang="en-US" dirty="0" err="1" smtClean="0"/>
              <a:t>Milyar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219200"/>
            <a:ext cx="3124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2" name="AutoShape 2" descr="data:image/jpeg;base64,/9j/4AAQSkZJRgABAQAAAQABAAD/2wCEAAkGBhQSERUUEhQVFRUVFRQVFRcUFBQVFRUUFRUVFBcUFBUXHCYeFxkjGRUVHy8gIycpLC0sFR4xNTAqNSYsLCkBCQoKDgwOGg8PGiwkHyQpKSwsLCwpLCwpLCwsLCwsLCwsLCkpLCkpLCwsLCwsLCwpKSksLCkpKSwpLCksLCwsKf/AABEIALMBGQMBIgACEQEDEQH/xAAbAAACAwEBAQAAAAAAAAAAAAADBAECBQAGB//EADkQAAEDAgQEBAQFBAICAwAAAAEAAhEDIQQSMUEFIlFhBhNxgTKRobEUI0LB8FLR4fEHYhWyFjNy/8QAGQEAAwEBAQAAAAAAAAAAAAAAAAECAwQF/8QAJxEBAQACAgICAgEEAwAAAAAAAAECEQMhEjFBUQRhExShwfAiMoH/2gAMAwEAAhEDEQA/APJeaoe9AC5SFiVBChXaiAF1GVH4dOsYELE4hrVe99ROixpKzaaWdxC8D5rvxlrkJ9fJzG00Qg1Gqoxs7/ZdTxTXa2/ul0fjQyFOVEAB9URrB1Rou4WNNL1WLTfhyk61EjZPRFWNTDEEojSig1SfCcp1lmtTFOooNpMrpllZYprojMUp2bXdBQn00tRxS0KVwnMhYReFVN1aaWc1UQZUKSqoCykFVUhAElTmQyuCAsSoBXFSgLAqZQ5XZkwKphDa5XlIEs6sHKhUtKRrKC+NVz6gGpSFfHA3CcmwPiMdAgLNr1yblAq4iTdBqVE969KkTUrqGOm0276D2VFNNRWuPQ9KmTp3+QR31rBBbiIm2vdEsBsSfopadDUax7pukd7rO87fb01TFHEa3j/aqVFjSL5GtvZNYTAse21ZoffkfLbCbhxMHTZY1R5HvrFxP7FDp1tItun5bT4aN1abT2QgIXNeST+yI0dd1UyRlh8xSV2ZXdR6f3Q3sISsRrTpRGCUJpTlBiWgYo01oUbBCw7E3lspoL1XIbmq1RymVWJUs8IZKZe1LuamFZUgqCFMoCZXBQ1WKA7MpzIalAXlcqhcUBIcuzKIUoAL2qkJkhJ8QrZW9zZGgxqmJc6SVR7pF1d7wWz7JV9T5IrSQUmBohEqr3+qkEEj6qVSJAPsiGnEXRPLn4ZifdM1sNa9j0/up20kJhiNRbIvp069gmMNQBBJ06wfeFo8G4Z5jwwNBcYhriL9pOiSmWNYIkbAz+xR6VDSBBMkWvF7CbfJenreGYeJZl/UCc2/MBHSxv0WLxB4acgJdBABIFj29x8ktHLADlDS3edZvadt/VKweh9SmWnnOYCTNh9z36q5qsmLg+0X1Ua003t1CuAwgi+3Wb3QWYgE37Lq9Hcn5biNiquaIA22kb7/AFS8tL8JRXuhxvI6DRFoVOv9x/rukGVeYCdbArSp8PdEm/Ya+sfzVVM6zy44s5jNdjpHXdNYdrSNUjUpkONhF4i0b/woLMYSYVXkrP8Agl9N9tkR1ayzfxXID6z7If8A5URcIlmTLLiyxMVH3RacpKnxKnNyUx/5Kl/UrnTO436GKC8KjuK0/wCr6Kpx9M/qCtPjUlRCE/FsF5Cr+OZPxIHjTAXKGPB0MqyCQuC5yhAWldKrCtCAiVaFVRmQBF5vj2LmpA0aAPfVbDuIg6Lz/GKX5ru8OHy/vKrI4FRxNoKh7krcI7X2WbSVMLgExQGaBuiV8OM3LoNO6W1yC0KkRM7e3dS93Nczc3vB7hCaDER89VXN1/36IPfw3uC0w9wZufkNz9Put5vht9Eh7rOdPl2lmUFzM+ZpGQhzbHqJXhsNjzTqNLevpqIhelpeJCWgOgAF2szoeUdsx1jt1U7U9DxPjz4p0WOIqDMKjy52d5qDLlkn4YB0O56ryTnfmZWQbgTESY7pOrxQupCi4Sc7nZszpDnSI6QG/covDuEF/l8xaHFxdPMA1pABbGpg6fsi/UOfv00sBwymJdUfJJOUUmiq4uAMNLcwgkjva6tWGHpsy1C5taJ/Mo1GMaQbsaTLiLjmIEQbSQDv+AuOYejiCHABuWc5PMdiC49oWZ4446yox1IVDU5pDiI5TDw32M9Nlv8AwTW7XPfyLvUjzDsWCJAdBgSY+KJExaUm/FGI/m1/ooo4V2RzoJblk3gfFla47HmtGt1bAYA1XQ25sNYv0XJZp245XKL4Gm57rCYG5i3qvQNpPDQ1hEkBsmZaQ8OzN1kkAg+vZWp4HyKopObGZjXZrQRJn10y2NjPqDGsATlJEEZZLbtPMDaxOW/r6KGvx0Up1CGuzGXTDTBzX0DiN416aKlLAjUmDeNNekeglFrc2WLWtGmpEiNDIVK9EmmQRJF7kAQd5tFiZ900wSpgHXAF4BmSIBAO/sfdJjhpEgkAm4G56/aYT7HlpY0DNykNzE5gWy7XQjmMdE54axLKdYursLg3K5ug52udDM0S0Q8mRcX3uDEcjzdThTp7H7KrsOZg7W22/wAL2XGnCvUc9vtF7wJaOjZkD0WFiOHkEk2BGrhAkjaVpYxlJN4e2Lz6qjuE90/g8JmcA3mnTLcyNRb2+a28d4WrtAc2m8tdkiWEXqWaJ3kgwd0SHbJ7JcJ8NMqtyuBa8kRIIGXLN+l/un/En/Hf4XD+a4tzCSBnBa5gGa2WYIE9ja6BT4TXDc8kAa6mIOXQAmxt7LL47j8RVDadSqWNDHtLSXBs3Is2Q7MAG9pExKq6ie76prwx4Tq4hj6jAGxIDZdzENzGDlsQ28HW8LYZ4Kqubmpw8NOV2WTfeCQIgwLwSTYFavhJ44dhSWVmvruAcA4HKwua2Wj+qI9+yvwHxr5lUvjyy54a9zSYdn0aRMCTfMIJg9Vz55+Orttjh5b6n/rzuO8O1KYki3qDb1H8OyyhB021X1MY6j5j24lhgyM9wSLAEmxk3M/NeU434IbXrn8E8gxIDyBOlswsbndXxc1v/ZHL+NPHyxl/w8wquKNUwfl8laoGVgXBzHtLRDZlwf8ACRYiNUGF1zV9POvSsKMitKlMMnF4QUvhusbG1OZbmJrTOn7rz+IdmJKjvXa/kN1wFGUqQUQOSXF6DyPQ6p1r/wDSQbVykg7pnDVwSJ2U1rj9HqMAybQJNp1PTSfVZmJNzr2np3XpuD8EFalOe4c7UdI/uFmcbwIaeUzeNI+kqdqsJYBzXPDakZTadIm0kjYfsmOK5GVCKNQ1GTyuLS0m39JJIiCLnRIVGugWIDhYxAdBvHW4U0KWYhvdNLmG8zGi9BQ4/MC4LAMpvsRcgaEahw9CCExV8CVXMzMDdCR+Y1zoabkgafyF5/F8Pew8w0+V4MDrqNOqizbTG6aGM4c5oD2kQ/MWhuhI2aGyWnfKbDr0QxDqlR5fU5Z5iXcojSw9ot0S7eIVBIDjcEGTqDqL+n0S5cSbrXzyZXDDbSr8VLmim2zGjKLXIJJOaN5P0C1fDjQx7HybEGO5MNtvdedo017TgfCvyyXvLJ0AsYcIgmJiOnVYZ11cc62Zx/GXVXBoBytaSTFwxwIJ0sDA06JLhrWjE0RVFoa98WiTytnoA0CL6wq0qgzw55tDWl82a2bE7NF1ku4qWZ7guuGO+LcAuk30FvXRTJtVum3x3HU6b6gYGyXugAkwC7MTbvJFzqEClxG2YMcdS4gTEff6LEw2Pmr5lUGs6Zy/1G8l1jMQLR9oL7vE7C+WURT0Ah7zDQwMjuTBJJuZV2bZ45aaLcSx4IfyywwSPhdLXg+pygR3utvgFLDVKTquIqlhLs3IwuIbNsxJAB39vZfPcVXLjYe0k77SmBh8RUpCM3ltcQ1smJ1dANtSPcpevZ5f8vW30zA8WwGHE+W+sH2YXcom5aMovciNfe6yvFn/ACHRrU/LbRpNDsweWMgatva4027ry2I/4/xdPIalJ8VGhzSwZgJ2e7Rp13WZjeDmmajTP5bi39NnA3BAJ23Fvkrmcy9VjeOzuxpUvEdOnk8toYG1M5yskzlLcwzu1gkRbadAi8S8f1qoAl0gRJiI9IMDXf8AyvwfgZquZmyMa2CYnM6YI11NvqmeM4ClRfyGbGRqIOh7pwXZb/5lWNLKajs0iMuUDKGm0i8zl7aysyi91R8vcdZJgujcmBqnsRSd5AcQ5tE1CAdW+aGNmP8AtlI9iEDgrorsJi72fELfENeynL0vjm721xj8hp+RVruLLNOWGyXTytMgXInqmsHxF+Ha0+TIMuJuC6TlkkfDBkN0EzrCdoUKz6dV9Jx8pkthr25Wl0ZHOJMRa5mx1Nwm+GYjJRzODZa1xqGpq8ucGgtGWSASwHXX5c9v6deIuD44KrIPmNyfEQM5kl1yJvtfS0bhei4TTbnYaWJAdH62FslwkDKNj8153D42k9rQxjWzDYyuqEugE66mZ/xqt4YOg2lDsoJzCfKJLCGtGYCRD5znSxB1iVjuOjyyk1J/v92P4u8J4qq4v5awAt5cEZSSdNdSSvJ4ek9hLHAgjUH4m9iNYXvPJq4dwqU8RmY4CGuLSYm/M02dIJgp6ti8FiarGuIZWzAh1vikWzAQ9rlrj+RljHNfxePOvnoCvC9L4/8ADP4Ss1zB+VVGZvRrhGdvpcEevZeWzL0sL5SV41mrY866jzEtmCTE2MSYkbGFn1mQ491oYjEtmGn+yUxZkT9VH6bWfJapTtK6kZ12UOfIVsLUyvB6GfcXH1QBM2YmfU2+en2UEwbKTTiIPeyr5RUre08AY1orCjUJDKpGUgTFTSDcQCCRO0DVafizw7Vw73umWOJlwaHBh+DLIJgkG14JB9F4nAVSxzSP0ua4eoMj7L0dfjrqrQari4iRrIy7ADbdJetpzNq0abCAXsZlDiSbCwDc0wANgluCcDcKwlpDWze3MTAETrsfZKU697eup26/4W9w/ibGQ+oHOI+EMLRzR8Tyf0iO8kx1S39q19LeJB5ZLM5HJleD+mSBBHYZDE7heaxWJaXNp0ea8XENk6G/vMhNVWOxFV1WrJLyXRO5Jkn5fRM4ZjaTg6nAIe2DItlkkjreNVNkVjb6Zrs4FVxys5MkNa5tjlAM5bAgRtr6rHp0CXBoFzYL1niPGUX0qZbaocxqjYuLjky9Ghhge91jYbEOc4PeZycrbAQI1MASYi5vZEpWV6Th3hXIwVHAOLDmLDbMLaHc7wbW11hzxF4gpMaGsDXPyieg094SnF+NPbTlzmgvMClEQIklwNw24AO/VeNqVC4meqlcq9es59zJ9vsBomuEcPBqDzQ7JB0tcjlPdswgOs0EGx1mJzCDaL/q1NjfomsBxl1Nwc2CWtcBmAgFzCz3gGROhHzXeujmt9tbA8Ea/EflHOWgOJjKATaJNuvy7I/D+D03u5WtBYZJsQdLEaaAxHdebo8VyOmDrf5Ea+63sL4ucwPazDEMeRLpqF8NB1I5XES7b9R6CMMuPKunHlwjTdw+nSl7Ggl+ufmOcl172aL9NJ1utHw7QaA0Focym41CGgkmLZoMW1K85xDxM0BpoAtIsXVKbADsJBkECxAy631XmqvE3aZpE3j9RnvcqJx5Zzs7y44PrHFPG1GtTezORDYEWObNpOgEQZXz+v4hpGg+nkIeTOYuMuJMnN/tZTeHvqa8o7zPyTlHw7T3e4+kD+66uHg8N37cPP8AkTLUk9M5vGXNDgMpBAFxJEGZb0n7IX/makZSQQNJa2RpoYnZbw4DR6E+rih1PDlI6Zm+8/ddXg5f5WFU4i9zGsLiWNJcG7BzokgdTA+Q6IZrE6LQxfh17RLSHdtD/lIU3WI3+vSFFml45eXyszHvbYEgTOpifRO0eNnLDmNf3dnn9WpDhN3fQK1Hg+aoGk2yh7oBBGa4bffS+l1vYfh1NnwtE9Tc/MoxwmU2eXLcLpm4DGV/0U26gy5vRpbHMdLzpMwQRC9ZwjDY6u3LTrUmh5ALWsDnNJIsJG5i+8arNT3CeKGg/MA1wNi10wR7XB7hV/Bgi/k8hfiHhSu0OzVbhxaQ5ulrkC8WbsksDnYPiEkQYaBbW0aL0/E/FjqtI0202UwZzEEucQdgXfCOsLBDVV4OOox/K5cbvfZ/iXibEV6LaVZ4e1jswOUB0xluR2WSjmmq+UtMcJhNYssuS5Xyvt4bIjUgCI/gTWNAkQCPcGb9hqkiuV3A1acGOioE0OYjMdLBRUw/+FcrKxaRlB1N56RoPdcCiGv+WGAWnNcCZiJDokemhgbhCYhQzXWWhhKJcBeP3hIYahmcOi0qeZpyi5kARpEiL+6mrxOVeHEC5HWxJ+fdAc4taAdDb0O3qP5svrfDeC4Wpg6QfLH3LnOkjX4rC1ibhfO+L8PLC5gcHBruUgGS0EwTMSf5ZTely7ZFKkdQYEC97EydfZDr8sgdLyNDOo6LSp1AKcbhwmQSILHkenwfT1Wfj6gj1tJ2SMlIhonaR9vnZXbxE02ubHx5TtaOv0t2QvKi/ZKvqT7I0Mr0JUrueS5xkkmSdybn7p3hWAL3xGYQTGxjYwRGyDg6YgyLzHsQfrI+qZw+PIDmU9XjUDmtsOg0J/8AyFN9rnrYfE3NzQ02baet4sPRZjn7BFx7Mjy3NmjfSbTYFApkkw0ST0CuYsc840OHRSc2o74plsgHTsUxX4wZkG+3b200AUYTw+55mo4ifc+5W5hOE06ejRPU3Kr+nuV3S/q5hNYxg4bg9Su7M7lHUiB15W/wL0OH4NSpjlEu/qdd3t09ky1Fat5hMXJlyZZXtlVKN0RlJP1aAQgxPxiNlzTVS1NFqoWKtQtliFk8f4G+nkrZSGVWyTIN8zmzbQcu+4PULcdTT+B4yadN1J1OnWpuB5ajSQJ1iCErjvpUy1281wunBqeoHyGifL4VaOFayzRAJnc/ddUpSpxw1NHnnMrtPmqwehNpQiNCrSdr+YrCohOCpKey0cFVT5oSgKsjyGmDiKLnC3WT/lIOZC1XsiCDqB9Qla1EHb5fy64ZXq3Ei3W+iK0dF1XDkddtlRmqqVncVy1UcCAmWt3IMfv0VvLzbeyrafELD1gCNZELX4biWebSBa8AvaCW5ZAm7gesEmFjeVBtsm+H/wD30thmv6boD71X49TGAFOmG52tgBwBzDY5o9l8v4tgalai6rkFOrSJDpdyuZlzO8t0xIv1I95XoKLjA6/w7eqPxDFuqUPK05g4OABdI77jtp6hNMeA4fi85hwkfFmEgXBIB6QQR3julnDM/SGgmBrEnf5LRr0/LquptbHMcsk5WgNz5YHX91ljN5vMbSTO2hMfRZtlq9LNSzjq4ETzcsXI2Fx9eiyAPqtfiWOgcgs5sE7a/Q2WO0JxORxz+S3773JP0FuiLwTiApVTUMy1jskAGKn6ZuIGsm/oUpUflED391FEKbJZ2qZWWWJfS82pA1cfv+wXpsHgGU2w0CdzufVYvCgPOZ6n7FemNFdPDOtuPnurpAcuNRQWLoW1rCRcPXF5VmlXa2UtmCMV1U+Ypr4dCYxTo9mGulWyJYWRBUTTpLgqwrB6tZVstAQoKOQFQhUQBaqkI+VVypAIsVBTTMKpKWlbBhRBRcylLxg2wmsEESdZ1t6KI62j91bJr/P5oqGpsuB7GxPJBExA2vOvU/zVCqYLfLZGpVSw9WkXHTY/OUyynNwRB0j10shOoSZTtDpAnp/OytkyvlpmI/0njhbQQ6eugB6R1QKQiZbM2jT+FVtGgm4UuLpFzf8Ab5oeKwFSk9vKbwWnW4+zk7h3GbyDt91t8N46KfLUaH03EZxAzQCDLH6tP06gp7Fx+kcIqvMPc95gReII6T1XpgwGY6XLobY9uvaSgs4OKzXVcKTUpgS6ID2CZIqMm0HcWMWK7h9JosXQRpN7W16hVGdZXG6zRSgZczajXu/qaTDWugaWt6Lx3EKZBG8zYbWuvqnibg1J2Aquw4c97/LNZ2QFzQxsZWAaNJidTb3XzviNM7gy2ddp1B72+imztWN6eexDnXGyHSFwtGvTkTIPpslqTRuNrdNED2tjafMdP8bfRDaY2/kq9Uwb7rizX+apKF4Ufzm+v7FeraSvJcMMVWHp94W+/FHZbceWo4+abptz1wWe/ElTTxRWnmy8Wg4K9CqgUHSil4ai3YkMvKCwIfngqrDdEtFGq00IojnrolWQJeuFRXq4dB8khKyjcX8xWFVDLVWE9UD+aF2ZKlWa9BGRC51NUY5XFRVuJ0qaKnykVpUyjYZRDQ3UQBeT3sT7rPxlCDMEpltJtQuJEAEtItmNgZ7dj2KHhHHKGPs4SBrMN2PfX2C897Gyrn2+ewTmGaDluR6bHf8AuhilB0t9CD0KJVoFoBGh0NtehIS2LD9AhrhmM3ibxJMAj5pmtSGa9y4EyNdY/nss7B145Tr/ACy2RUPf4QPYZi70EnXsnBSf4bUzECd/l6odQAiDr31jsfe60mU5boc07dIIMLDxtR3n7gBoboS0u1iYtr9E9aLY2DxL6Ti6k4tMEHWI6RI3PVex4Fi6OLpzVcKWIpBwJMFtSGzmDokOcLaXXjJ2+yZ4PgqvmmpIyNzAg3yiZzgDUNlpIJBglOIy0+j8FpuovBfmpuLdYhpH/cDVpBjb914bxFhj5jnCIqPe4NZ+kyQ5vcDMIhev8SeOAzCBric/qCbgSwm5JDpmOmq+TY7i7qpc6SDm0BNmmbDoNE8kY7nazokjTa1j6IFfCQfke15STHn6qz8YT9I7RYQlf0vHXyLUOa8WQ8/z/l1Ocifl/lBLvspisvR3hrOaekkLUzLP4a3X2ToK1jjzvYFV5CmjWRH05XMwqpMv24Y1wKLTxk6qr8GhaIgt20KdQIwrhZbQTortkKtpaZrLhWWZnciimUbExagxAXVagSDWQudVRLkLJBKuKhcagiUE05R6dIQtJtCoeuaJRWtCISAqJRtJQ4gKWvlc9kpHpAxQ2XeeUJuHuj+Sp1RuMqhiLyR7xf59FscHote2tJbnDZY6qyQwNAyOBIIIkERaLbLBDdIP8Kcp491N9PKSC6Wm9nsPKWOtdptI6D0XJ+3pk6lZ9Co6nUkhsXdYwYuAbwZnKbx0umjTExs64OkkxB+yrV4TVrirWA0dGud7WsbEZRcjKReJ5T7lwGUtaBmOUQczY5ouBf4QdNLEWSVv4Tg6eaATEEwdbjQd5sn6LHCATr00IE6+8690B7/LOcCbzBsJ3MnYXvf0XMxZzg5XHmc5hYM5LW2l7WXaD1tafYDewmFMCBBPWJkbddfuFg8ZpFuLbuH0yG3tLS4uzCbaSvacE4nRdUZTHKaxyE1eYNmAHNIIiSSNSDEWzCfH8Z8NHD1mua5zqRDwwVJzsYZc2nB7OLtt56m76Zy99kA+Df3UVMa+nVztG1nAmcmUtLMu9yDPr7EruDgCOke8lXL8rJ9bpHWPxvHOqPMmTmdHaXEnbv8ARZ9SIDYAIuTeTMQDeIEW9SmHXdJ3O+yrUo2HLc7ybkfaSlsvEKkybbb7Jt1JtSpFNgYDZoknQWl27ra9UOkwxp7oVSqWutaDb1G8Jd1c1BcXTykj/KTaNESriC4ySoYQSjGWTtOdlvTY4SOZw/6t/wArQdhDssrgdb809wV6IusunjkuLi5rrMizAlF/DHqil0qwWnjGW6F+F7qn4EI0rkag7RTwgVX4VGAXKtEXbhIRMiM0hUeU5IXlQXhU8tHNQILhKOh3UQrmuAhlqBUoqNtNfYrsT0QxiCSqDD2QHYd2yi2tJ4tOlKOGlZdBjx1TzK7htZLZWjNplWhVbiQVP4gLTyZ3F5mtVINj/LLUwTszg11xYx3jUdNAuXLielHsv+PKAcCXCZqOnvyjVKePuDUaGPLKTAxppioQJ+MPcM1zawC5ckU9sKvVIbIJBBBEEiDzOn5tafZbfg12XF0ctudxEWgk4qY6fA23ZcuTns8vVan/ACLg2U+IAMaGhzKDyG2Bc4uzGO+VttLIXiAfkYh36hinAHcBxoOI9CXErly0rKeo8cwWPqhcQqEEgaZiPZcuWcbX2x6f7E+6bxQ+D0/dcuS+VQ3my0zFoJiw3A/uVjVviK5cmj5oMLqI5vZ3/qVy5NBnhR/MHqvVDRcuXTxenHzewjqrTZcuWtZRAUkrlyShKaly5cmmpphUqarlym+zhapqhFyhcorSLYZ0zKLX0XLk8Sq1AWV4upXKyWRHiy5cooZ9SxXLlyg4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0244" name="Picture 4" descr="http://i.dailymail.co.uk/i/pix/2013/07/30/article-0-1B0F79FA000005DC-609_634x4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4286256"/>
            <a:ext cx="335494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</TotalTime>
  <Words>856</Words>
  <Application>Microsoft Office PowerPoint</Application>
  <PresentationFormat>On-screen Show (4:3)</PresentationFormat>
  <Paragraphs>82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Opulent</vt:lpstr>
      <vt:lpstr>EVALUASI METODE DALAM DAMAGE ASSESSMENT</vt:lpstr>
      <vt:lpstr>Rasional</vt:lpstr>
      <vt:lpstr>Slide 3</vt:lpstr>
      <vt:lpstr>Pendugaan Kerusakan</vt:lpstr>
      <vt:lpstr>Hal Krusial Pada Damage Assessment</vt:lpstr>
      <vt:lpstr>Slide 6</vt:lpstr>
      <vt:lpstr>METODE PENILAIAN EKONOMI KERUSAKAN SDAL</vt:lpstr>
      <vt:lpstr>Fee Losses</vt:lpstr>
      <vt:lpstr>Exp: Fee Losses</vt:lpstr>
      <vt:lpstr>Added or Averted Cost Method (Metode Biaya Tambahan)</vt:lpstr>
      <vt:lpstr>Added or Averted Cost Method (Metode Biaya Tambahan): Exp</vt:lpstr>
      <vt:lpstr>Travel Cost Models </vt:lpstr>
      <vt:lpstr>Property Valuation Models</vt:lpstr>
      <vt:lpstr>Property Valuation Models</vt:lpstr>
      <vt:lpstr>Kelemahan model hedonic dan  repeat sale models</vt:lpstr>
      <vt:lpstr>Factor Income Method</vt:lpstr>
      <vt:lpstr>Factor Income Method</vt:lpstr>
      <vt:lpstr>TERIMAKASIH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EVALUASI METODE DALAM DAMAGE ASSESSMENT</dc:title>
  <dc:creator>TOSHIBA</dc:creator>
  <cp:lastModifiedBy>TOSHIBA</cp:lastModifiedBy>
  <cp:revision>4</cp:revision>
  <dcterms:created xsi:type="dcterms:W3CDTF">2013-12-16T00:28:18Z</dcterms:created>
  <dcterms:modified xsi:type="dcterms:W3CDTF">2013-12-16T00:48:23Z</dcterms:modified>
</cp:coreProperties>
</file>